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2"/>
  </p:notesMasterIdLst>
  <p:sldIdLst>
    <p:sldId id="507" r:id="rId2"/>
    <p:sldId id="264" r:id="rId3"/>
    <p:sldId id="508" r:id="rId4"/>
    <p:sldId id="274" r:id="rId5"/>
    <p:sldId id="278" r:id="rId6"/>
    <p:sldId id="273" r:id="rId7"/>
    <p:sldId id="271" r:id="rId8"/>
    <p:sldId id="314" r:id="rId9"/>
    <p:sldId id="315" r:id="rId10"/>
    <p:sldId id="316" r:id="rId11"/>
    <p:sldId id="317" r:id="rId12"/>
    <p:sldId id="318" r:id="rId13"/>
    <p:sldId id="492" r:id="rId14"/>
    <p:sldId id="487" r:id="rId15"/>
    <p:sldId id="488" r:id="rId16"/>
    <p:sldId id="489" r:id="rId17"/>
    <p:sldId id="490" r:id="rId18"/>
    <p:sldId id="493" r:id="rId19"/>
    <p:sldId id="494" r:id="rId20"/>
    <p:sldId id="495" r:id="rId21"/>
    <p:sldId id="496" r:id="rId22"/>
    <p:sldId id="497" r:id="rId23"/>
    <p:sldId id="498" r:id="rId24"/>
    <p:sldId id="443" r:id="rId25"/>
    <p:sldId id="486" r:id="rId26"/>
    <p:sldId id="444" r:id="rId27"/>
    <p:sldId id="362" r:id="rId28"/>
    <p:sldId id="445" r:id="rId29"/>
    <p:sldId id="473" r:id="rId30"/>
    <p:sldId id="313" r:id="rId31"/>
    <p:sldId id="510" r:id="rId32"/>
    <p:sldId id="478" r:id="rId33"/>
    <p:sldId id="322" r:id="rId34"/>
    <p:sldId id="319" r:id="rId35"/>
    <p:sldId id="272" r:id="rId36"/>
    <p:sldId id="301" r:id="rId37"/>
    <p:sldId id="304" r:id="rId38"/>
    <p:sldId id="299" r:id="rId39"/>
    <p:sldId id="305" r:id="rId40"/>
    <p:sldId id="298" r:id="rId41"/>
    <p:sldId id="296" r:id="rId42"/>
    <p:sldId id="297" r:id="rId43"/>
    <p:sldId id="504" r:id="rId44"/>
    <p:sldId id="310" r:id="rId45"/>
    <p:sldId id="312" r:id="rId46"/>
    <p:sldId id="309" r:id="rId47"/>
    <p:sldId id="321" r:id="rId48"/>
    <p:sldId id="501" r:id="rId49"/>
    <p:sldId id="502" r:id="rId50"/>
    <p:sldId id="503" r:id="rId51"/>
    <p:sldId id="320" r:id="rId52"/>
    <p:sldId id="491" r:id="rId53"/>
    <p:sldId id="511" r:id="rId54"/>
    <p:sldId id="323" r:id="rId55"/>
    <p:sldId id="324" r:id="rId56"/>
    <p:sldId id="283" r:id="rId57"/>
    <p:sldId id="295" r:id="rId58"/>
    <p:sldId id="509" r:id="rId59"/>
    <p:sldId id="282" r:id="rId60"/>
    <p:sldId id="505" r:id="rId6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46"/>
    <p:restoredTop sz="96327"/>
  </p:normalViewPr>
  <p:slideViewPr>
    <p:cSldViewPr snapToGrid="0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2025/2/17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NLP_2025_Spr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pp.sli.do/event/pd5eZF7FvAQzuCXz7D46wQ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pd5eZF7FvAQzuCXz7D46wQ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9.emf"/><Relationship Id="rId18" Type="http://schemas.openxmlformats.org/officeDocument/2006/relationships/image" Target="../media/image34.emf"/><Relationship Id="rId3" Type="http://schemas.openxmlformats.org/officeDocument/2006/relationships/tags" Target="../tags/tag3.xml"/><Relationship Id="rId21" Type="http://schemas.openxmlformats.org/officeDocument/2006/relationships/image" Target="../media/image37.emf"/><Relationship Id="rId7" Type="http://schemas.openxmlformats.org/officeDocument/2006/relationships/tags" Target="../tags/tag7.xml"/><Relationship Id="rId12" Type="http://schemas.openxmlformats.org/officeDocument/2006/relationships/image" Target="../media/image28.png"/><Relationship Id="rId17" Type="http://schemas.openxmlformats.org/officeDocument/2006/relationships/image" Target="../media/image33.emf"/><Relationship Id="rId2" Type="http://schemas.openxmlformats.org/officeDocument/2006/relationships/tags" Target="../tags/tag2.xml"/><Relationship Id="rId16" Type="http://schemas.openxmlformats.org/officeDocument/2006/relationships/image" Target="../media/image32.emf"/><Relationship Id="rId20" Type="http://schemas.openxmlformats.org/officeDocument/2006/relationships/image" Target="../media/image36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31.emf"/><Relationship Id="rId10" Type="http://schemas.openxmlformats.org/officeDocument/2006/relationships/tags" Target="../tags/tag10.xml"/><Relationship Id="rId19" Type="http://schemas.openxmlformats.org/officeDocument/2006/relationships/image" Target="../media/image35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0.emf"/><Relationship Id="rId22" Type="http://schemas.openxmlformats.org/officeDocument/2006/relationships/image" Target="../media/image3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eb.stanford.edu/~jurafsky/slp3/ed3book_Jan25.pdf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hyperlink" Target="https://github.com/oreilly-japan/deep-learning-from-scratch-2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螢幕擷取畫面, 圖形, 設計, 樣式 的圖片&#10;&#10;自動產生的描述">
            <a:extLst>
              <a:ext uri="{FF2B5EF4-FFF2-40B4-BE49-F238E27FC236}">
                <a16:creationId xmlns:a16="http://schemas.microsoft.com/office/drawing/2014/main" id="{C5080E87-282D-4B2C-3100-FAC2D3274D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906" r="-1" b="11107"/>
          <a:stretch/>
        </p:blipFill>
        <p:spPr>
          <a:xfrm>
            <a:off x="5003398" y="886076"/>
            <a:ext cx="6155772" cy="4985309"/>
          </a:xfrm>
          <a:prstGeom prst="rect">
            <a:avLst/>
          </a:prstGeom>
          <a:noFill/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1977075"/>
          </a:xfrm>
        </p:spPr>
        <p:txBody>
          <a:bodyPr/>
          <a:lstStyle/>
          <a:p>
            <a:r>
              <a:rPr lang="en-US" dirty="0"/>
              <a:t>Course Website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113-2</a:t>
            </a:r>
          </a:p>
          <a:p>
            <a:r>
              <a:rPr lang="en-US" sz="3200" dirty="0"/>
              <a:t>Natural Language Processing and Applications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5335959" y="6012074"/>
            <a:ext cx="549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https://github.com/mcps5601/CGUNLP_2025_Spring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9739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1E046-4B7F-576F-5217-73815E85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Evolutionary Tree of Large Language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DC1253-FB74-481A-3604-569596C8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F15F43-9333-0F89-6741-3E82150A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6" y="1541284"/>
            <a:ext cx="6521370" cy="50800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59790F-3374-1176-1EF0-C3FA17FE1DED}"/>
              </a:ext>
            </a:extLst>
          </p:cNvPr>
          <p:cNvSpPr txBox="1"/>
          <p:nvPr/>
        </p:nvSpPr>
        <p:spPr>
          <a:xfrm>
            <a:off x="7976565" y="5667262"/>
            <a:ext cx="3594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400" dirty="0"/>
              <a:t>Yang, </a:t>
            </a:r>
            <a:r>
              <a:rPr kumimoji="1" lang="en" altLang="zh-TW" sz="1400" dirty="0" err="1"/>
              <a:t>Jingfeng</a:t>
            </a:r>
            <a:r>
              <a:rPr kumimoji="1" lang="en" altLang="zh-TW" sz="1400" dirty="0"/>
              <a:t>, et al. "Harnessing the power of </a:t>
            </a:r>
            <a:r>
              <a:rPr kumimoji="1" lang="en" altLang="zh-TW" sz="1400" dirty="0" err="1"/>
              <a:t>llms</a:t>
            </a:r>
            <a:r>
              <a:rPr kumimoji="1" lang="en" altLang="zh-TW" sz="1400" dirty="0"/>
              <a:t> in practice: A survey on 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 and beyond." ACM Transactions on Knowledge Discovery from Data 18.6 (2024): 1-32.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5635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F0DD39-A177-D23C-A162-F6A1D1D5C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Chinese LLMs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6B97AF-49AB-1E02-3261-3A3A4E562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76C3986-D7CA-1274-AE4B-7ED316CE8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842" y="1553872"/>
            <a:ext cx="8916316" cy="469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07428CA7-21C4-810E-BF5C-493953DB761A}"/>
              </a:ext>
            </a:extLst>
          </p:cNvPr>
          <p:cNvSpPr txBox="1"/>
          <p:nvPr/>
        </p:nvSpPr>
        <p:spPr>
          <a:xfrm>
            <a:off x="2840173" y="6415560"/>
            <a:ext cx="6511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chinai.substack.com</a:t>
            </a:r>
            <a:r>
              <a:rPr kumimoji="1" lang="en" altLang="zh-TW" sz="1400" dirty="0"/>
              <a:t>/p/chinai-264-superclue-april-2024-report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496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1DDBFC-084C-DA84-85BD-BBFD584E4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SuperCLUE</a:t>
            </a:r>
            <a:r>
              <a:rPr kumimoji="1" lang="en-US" altLang="zh-TW" dirty="0"/>
              <a:t> Leaderboard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11B406-14EC-6680-04DE-9CEC5FB7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A942232-B0B0-C9B2-6B2D-00B75B45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37" y="1701938"/>
            <a:ext cx="8789525" cy="448207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E9AF8A5-2F17-AD7A-DB5A-6CA00D10CF67}"/>
              </a:ext>
            </a:extLst>
          </p:cNvPr>
          <p:cNvSpPr txBox="1"/>
          <p:nvPr/>
        </p:nvSpPr>
        <p:spPr>
          <a:xfrm>
            <a:off x="4362689" y="6444233"/>
            <a:ext cx="3466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www.superclueai.com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3B3F1F-1D32-B2BD-E1BF-8A689E55815F}"/>
              </a:ext>
            </a:extLst>
          </p:cNvPr>
          <p:cNvSpPr/>
          <p:nvPr/>
        </p:nvSpPr>
        <p:spPr>
          <a:xfrm>
            <a:off x="1701237" y="3122908"/>
            <a:ext cx="8789525" cy="557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78D4BC-BA2E-A1B3-4E62-DA8E0F5C8F9A}"/>
              </a:ext>
            </a:extLst>
          </p:cNvPr>
          <p:cNvSpPr/>
          <p:nvPr/>
        </p:nvSpPr>
        <p:spPr>
          <a:xfrm>
            <a:off x="1717565" y="4236202"/>
            <a:ext cx="8789525" cy="1947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589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電腦是如何學習自然語言呢？</a:t>
            </a:r>
            <a:endParaRPr lang="en" altLang="zh-TW" sz="6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75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F6BAB6-B4AA-13CD-0AD3-7B7F2FB64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Word Representations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EDA3F6-A6A6-8F7F-229B-612A6371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F35CB33-6AF5-DE8F-55EB-4C367C73DFD8}"/>
              </a:ext>
            </a:extLst>
          </p:cNvPr>
          <p:cNvSpPr/>
          <p:nvPr/>
        </p:nvSpPr>
        <p:spPr>
          <a:xfrm>
            <a:off x="2319962" y="1771513"/>
            <a:ext cx="84338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like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A033C3C-2D29-BBB2-99C3-93553E76DE6E}"/>
              </a:ext>
            </a:extLst>
          </p:cNvPr>
          <p:cNvSpPr/>
          <p:nvPr/>
        </p:nvSpPr>
        <p:spPr>
          <a:xfrm>
            <a:off x="2319962" y="2396430"/>
            <a:ext cx="84338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apple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FE083B9-4940-4F58-0E92-038EBCF79F68}"/>
              </a:ext>
            </a:extLst>
          </p:cNvPr>
          <p:cNvCxnSpPr>
            <a:cxnSpLocks/>
          </p:cNvCxnSpPr>
          <p:nvPr/>
        </p:nvCxnSpPr>
        <p:spPr>
          <a:xfrm>
            <a:off x="3615218" y="2245888"/>
            <a:ext cx="119848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C1213A1-F77A-DB50-E3F7-FEDF7C3D8CCE}"/>
              </a:ext>
            </a:extLst>
          </p:cNvPr>
          <p:cNvSpPr txBox="1"/>
          <p:nvPr/>
        </p:nvSpPr>
        <p:spPr>
          <a:xfrm>
            <a:off x="4914900" y="1771513"/>
            <a:ext cx="175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8000" dirty="0"/>
              <a:t>🖥️</a:t>
            </a:r>
            <a:endParaRPr kumimoji="1" lang="zh-TW" altLang="en-US" sz="8000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652FD1D-9B44-9613-BCFF-F5D5958E1815}"/>
              </a:ext>
            </a:extLst>
          </p:cNvPr>
          <p:cNvCxnSpPr>
            <a:cxnSpLocks/>
          </p:cNvCxnSpPr>
          <p:nvPr/>
        </p:nvCxnSpPr>
        <p:spPr>
          <a:xfrm>
            <a:off x="6667500" y="2245888"/>
            <a:ext cx="119848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4D98F1-AA3C-9208-3747-5A61BF904007}"/>
              </a:ext>
            </a:extLst>
          </p:cNvPr>
          <p:cNvSpPr txBox="1"/>
          <p:nvPr/>
        </p:nvSpPr>
        <p:spPr>
          <a:xfrm>
            <a:off x="8054340" y="1945326"/>
            <a:ext cx="57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?</a:t>
            </a:r>
            <a:endParaRPr kumimoji="1" lang="zh-TW" altLang="en-US" sz="36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938E0F8-04E3-42A5-80E3-DAC75C6C47CE}"/>
              </a:ext>
            </a:extLst>
          </p:cNvPr>
          <p:cNvSpPr txBox="1"/>
          <p:nvPr/>
        </p:nvSpPr>
        <p:spPr>
          <a:xfrm>
            <a:off x="839520" y="3155256"/>
            <a:ext cx="2522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Basic Approach</a:t>
            </a:r>
            <a:endParaRPr kumimoji="1" lang="zh-TW" altLang="en-US" sz="28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5BD7A1-9CB1-647E-B0A3-31D4B4DF87F9}"/>
              </a:ext>
            </a:extLst>
          </p:cNvPr>
          <p:cNvSpPr txBox="1"/>
          <p:nvPr/>
        </p:nvSpPr>
        <p:spPr>
          <a:xfrm>
            <a:off x="823234" y="3702744"/>
            <a:ext cx="2522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Corpus</a:t>
            </a:r>
            <a:endParaRPr kumimoji="1" lang="zh-TW" altLang="en-US" sz="2400" dirty="0"/>
          </a:p>
        </p:txBody>
      </p: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AC773989-B87C-D68A-7E2C-7781270984C4}"/>
              </a:ext>
            </a:extLst>
          </p:cNvPr>
          <p:cNvGrpSpPr/>
          <p:nvPr/>
        </p:nvGrpSpPr>
        <p:grpSpPr>
          <a:xfrm>
            <a:off x="686076" y="4138953"/>
            <a:ext cx="2798910" cy="1178802"/>
            <a:chOff x="653143" y="4097438"/>
            <a:chExt cx="2798910" cy="1178802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16178C76-3E8B-9E4C-AFD2-B955C3270965}"/>
                </a:ext>
              </a:extLst>
            </p:cNvPr>
            <p:cNvSpPr/>
            <p:nvPr/>
          </p:nvSpPr>
          <p:spPr>
            <a:xfrm>
              <a:off x="790303" y="4219072"/>
              <a:ext cx="2522218" cy="40011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I like to eat apple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圓角矩形 15">
              <a:extLst>
                <a:ext uri="{FF2B5EF4-FFF2-40B4-BE49-F238E27FC236}">
                  <a16:creationId xmlns:a16="http://schemas.microsoft.com/office/drawing/2014/main" id="{00D36C8B-72ED-6DC2-EC8D-74F34886FFA8}"/>
                </a:ext>
              </a:extLst>
            </p:cNvPr>
            <p:cNvSpPr/>
            <p:nvPr/>
          </p:nvSpPr>
          <p:spPr>
            <a:xfrm>
              <a:off x="806587" y="4740816"/>
              <a:ext cx="2522219" cy="400110"/>
            </a:xfrm>
            <a:prstGeom prst="roundRect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en-US" altLang="zh-TW" sz="2000" dirty="0">
                  <a:solidFill>
                    <a:schemeClr val="tx1"/>
                  </a:solidFill>
                </a:rPr>
                <a:t>You like to watch TV</a:t>
              </a:r>
              <a:endParaRPr kumimoji="1" lang="zh-TW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664C5D4-C1BD-DA8A-031B-F885F27D33C8}"/>
                </a:ext>
              </a:extLst>
            </p:cNvPr>
            <p:cNvSpPr/>
            <p:nvPr/>
          </p:nvSpPr>
          <p:spPr>
            <a:xfrm>
              <a:off x="653143" y="4097438"/>
              <a:ext cx="2798910" cy="117880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A2D24D-3AA2-E2AE-1D76-D35CFC1E755D}"/>
              </a:ext>
            </a:extLst>
          </p:cNvPr>
          <p:cNvSpPr txBox="1"/>
          <p:nvPr/>
        </p:nvSpPr>
        <p:spPr>
          <a:xfrm>
            <a:off x="3791388" y="4521542"/>
            <a:ext cx="17511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</a:rPr>
              <a:t>Vocabulary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01A8F95-3600-8957-0805-E1F1F2AC90C6}"/>
              </a:ext>
            </a:extLst>
          </p:cNvPr>
          <p:cNvSpPr/>
          <p:nvPr/>
        </p:nvSpPr>
        <p:spPr>
          <a:xfrm>
            <a:off x="5668371" y="3446798"/>
            <a:ext cx="843382" cy="3027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apple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89F2ACED-A2D0-C3C3-68A7-B31F0DA0901C}"/>
              </a:ext>
            </a:extLst>
          </p:cNvPr>
          <p:cNvSpPr/>
          <p:nvPr/>
        </p:nvSpPr>
        <p:spPr>
          <a:xfrm>
            <a:off x="5668371" y="3899114"/>
            <a:ext cx="843382" cy="292094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eat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6070AE8-43B4-F8BF-BEFE-168CAE60C487}"/>
              </a:ext>
            </a:extLst>
          </p:cNvPr>
          <p:cNvSpPr/>
          <p:nvPr/>
        </p:nvSpPr>
        <p:spPr>
          <a:xfrm>
            <a:off x="5668371" y="4340738"/>
            <a:ext cx="843382" cy="292094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33600E8E-A145-E547-2303-4EF07FAAF6AF}"/>
              </a:ext>
            </a:extLst>
          </p:cNvPr>
          <p:cNvSpPr/>
          <p:nvPr/>
        </p:nvSpPr>
        <p:spPr>
          <a:xfrm>
            <a:off x="5668371" y="4782362"/>
            <a:ext cx="843382" cy="292094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like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D0B28C5-A462-85E7-AF9B-A44075CA512D}"/>
              </a:ext>
            </a:extLst>
          </p:cNvPr>
          <p:cNvSpPr/>
          <p:nvPr/>
        </p:nvSpPr>
        <p:spPr>
          <a:xfrm>
            <a:off x="5675991" y="5223986"/>
            <a:ext cx="843382" cy="292095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watch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12619BBF-AB71-9CDC-CDAC-505987D98712}"/>
              </a:ext>
            </a:extLst>
          </p:cNvPr>
          <p:cNvSpPr/>
          <p:nvPr/>
        </p:nvSpPr>
        <p:spPr>
          <a:xfrm>
            <a:off x="5668371" y="5665610"/>
            <a:ext cx="843382" cy="292097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530FAE0-48A7-4AAB-BF03-0AF1482EDE18}"/>
              </a:ext>
            </a:extLst>
          </p:cNvPr>
          <p:cNvSpPr txBox="1"/>
          <p:nvPr/>
        </p:nvSpPr>
        <p:spPr>
          <a:xfrm rot="5400000">
            <a:off x="5954801" y="5953895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99015AF-A281-FB12-0B4D-7A59691A76B2}"/>
              </a:ext>
            </a:extLst>
          </p:cNvPr>
          <p:cNvSpPr txBox="1"/>
          <p:nvPr/>
        </p:nvSpPr>
        <p:spPr>
          <a:xfrm>
            <a:off x="6565093" y="3403481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[1, 0, 0, 0, 0, 0, 0, 0]</a:t>
            </a:r>
            <a:endParaRPr kumimoji="1" lang="zh-TW" altLang="en-US" sz="2000" dirty="0"/>
          </a:p>
        </p:txBody>
      </p:sp>
      <p:sp>
        <p:nvSpPr>
          <p:cNvPr id="27" name="左中括弧 26">
            <a:extLst>
              <a:ext uri="{FF2B5EF4-FFF2-40B4-BE49-F238E27FC236}">
                <a16:creationId xmlns:a16="http://schemas.microsoft.com/office/drawing/2014/main" id="{7DEA1A3D-ED4C-C615-B6B7-A8E6F6ABFA92}"/>
              </a:ext>
            </a:extLst>
          </p:cNvPr>
          <p:cNvSpPr/>
          <p:nvPr/>
        </p:nvSpPr>
        <p:spPr>
          <a:xfrm>
            <a:off x="5452931" y="3554308"/>
            <a:ext cx="143013" cy="2668520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3CF28B0-50E9-FE47-EF65-FE9007E964A1}"/>
              </a:ext>
            </a:extLst>
          </p:cNvPr>
          <p:cNvSpPr txBox="1"/>
          <p:nvPr/>
        </p:nvSpPr>
        <p:spPr>
          <a:xfrm>
            <a:off x="6565093" y="3845106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[0, 1, 0, 0, 0, 0, 0, 0]</a:t>
            </a:r>
            <a:endParaRPr kumimoji="1" lang="zh-TW" altLang="en-US" sz="2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BAE045C-99A9-22BF-F976-7A82B3AEA0AA}"/>
              </a:ext>
            </a:extLst>
          </p:cNvPr>
          <p:cNvSpPr txBox="1"/>
          <p:nvPr/>
        </p:nvSpPr>
        <p:spPr>
          <a:xfrm>
            <a:off x="6565093" y="4286729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[0, 0, 1, 0, 0, 0, 0, 0]</a:t>
            </a:r>
            <a:endParaRPr kumimoji="1" lang="zh-TW" altLang="en-US" sz="2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5426A75-33D6-67F2-D0D5-3F11E90CAEF8}"/>
              </a:ext>
            </a:extLst>
          </p:cNvPr>
          <p:cNvSpPr txBox="1"/>
          <p:nvPr/>
        </p:nvSpPr>
        <p:spPr>
          <a:xfrm>
            <a:off x="6565093" y="4728354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[0, 0, 0, 1, 0, 0, 0, 0]</a:t>
            </a:r>
            <a:endParaRPr kumimoji="1"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B6EAF12-75B6-27A9-2E3B-49267A795C7B}"/>
              </a:ext>
            </a:extLst>
          </p:cNvPr>
          <p:cNvSpPr txBox="1"/>
          <p:nvPr/>
        </p:nvSpPr>
        <p:spPr>
          <a:xfrm>
            <a:off x="6565093" y="5169978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[0, 0, 0, 0, 1, 0, 0, 0]</a:t>
            </a:r>
            <a:endParaRPr kumimoji="1" lang="zh-TW" altLang="en-US" sz="2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005F137-2959-202F-5E65-77BBE91F906A}"/>
              </a:ext>
            </a:extLst>
          </p:cNvPr>
          <p:cNvSpPr txBox="1"/>
          <p:nvPr/>
        </p:nvSpPr>
        <p:spPr>
          <a:xfrm>
            <a:off x="6565093" y="5611603"/>
            <a:ext cx="2296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[0, 0, 0, 0, 0, 1, 0, 0]</a:t>
            </a:r>
            <a:endParaRPr kumimoji="1" lang="zh-TW" altLang="en-US" sz="2000" dirty="0"/>
          </a:p>
        </p:txBody>
      </p:sp>
      <p:sp>
        <p:nvSpPr>
          <p:cNvPr id="33" name="向右箭號 32">
            <a:extLst>
              <a:ext uri="{FF2B5EF4-FFF2-40B4-BE49-F238E27FC236}">
                <a16:creationId xmlns:a16="http://schemas.microsoft.com/office/drawing/2014/main" id="{3546E0ED-1EAE-77E4-46F3-6CAA06FD63F5}"/>
              </a:ext>
            </a:extLst>
          </p:cNvPr>
          <p:cNvSpPr/>
          <p:nvPr/>
        </p:nvSpPr>
        <p:spPr>
          <a:xfrm>
            <a:off x="3614624" y="4613261"/>
            <a:ext cx="257319" cy="266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E8CEF02-5219-F7E1-F8D2-D01EDBB32DA8}"/>
              </a:ext>
            </a:extLst>
          </p:cNvPr>
          <p:cNvSpPr txBox="1"/>
          <p:nvPr/>
        </p:nvSpPr>
        <p:spPr>
          <a:xfrm>
            <a:off x="8862077" y="3422907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One hot encodings with each vector size equal to the vocab size (8 in this case)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959437F-0083-D577-939A-673D8133E577}"/>
              </a:ext>
            </a:extLst>
          </p:cNvPr>
          <p:cNvSpPr txBox="1"/>
          <p:nvPr/>
        </p:nvSpPr>
        <p:spPr>
          <a:xfrm>
            <a:off x="8862077" y="4550130"/>
            <a:ext cx="2743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b="1" dirty="0"/>
              <a:t>Pros</a:t>
            </a:r>
            <a:r>
              <a:rPr kumimoji="1" lang="en" altLang="zh-TW" dirty="0"/>
              <a:t>: handy, training-free</a:t>
            </a:r>
          </a:p>
          <a:p>
            <a:r>
              <a:rPr kumimoji="1" lang="en" altLang="zh-TW" b="1" dirty="0"/>
              <a:t>Cons</a:t>
            </a:r>
            <a:r>
              <a:rPr kumimoji="1" lang="en" altLang="zh-TW" dirty="0"/>
              <a:t>: sparse matrix which occupies much memory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99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4D967F-6129-6EEA-EC79-0D5CE837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Word Embeddings (Word2Vec)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0D7ADE4-3145-5A62-E184-3740A8F6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ABEA6365-DAA5-3D21-15A3-44E21F0B3E90}"/>
              </a:ext>
            </a:extLst>
          </p:cNvPr>
          <p:cNvSpPr/>
          <p:nvPr/>
        </p:nvSpPr>
        <p:spPr>
          <a:xfrm>
            <a:off x="5244998" y="1976138"/>
            <a:ext cx="919582" cy="36377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Steve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7BBC121-29B6-5220-CB78-B4D68370D415}"/>
              </a:ext>
            </a:extLst>
          </p:cNvPr>
          <p:cNvSpPr/>
          <p:nvPr/>
        </p:nvSpPr>
        <p:spPr>
          <a:xfrm>
            <a:off x="5244998" y="2428453"/>
            <a:ext cx="919582" cy="36377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Jobs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CC73DF7-67C5-E923-B110-F5027E607101}"/>
              </a:ext>
            </a:extLst>
          </p:cNvPr>
          <p:cNvSpPr/>
          <p:nvPr/>
        </p:nvSpPr>
        <p:spPr>
          <a:xfrm>
            <a:off x="5244998" y="2870077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6B8A95F-18DA-D383-DB7E-C39CA36DF52E}"/>
              </a:ext>
            </a:extLst>
          </p:cNvPr>
          <p:cNvSpPr/>
          <p:nvPr/>
        </p:nvSpPr>
        <p:spPr>
          <a:xfrm>
            <a:off x="5244998" y="3311701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Apple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F5E789D0-102E-9899-6B0E-E72F53B56733}"/>
              </a:ext>
            </a:extLst>
          </p:cNvPr>
          <p:cNvSpPr/>
          <p:nvPr/>
        </p:nvSpPr>
        <p:spPr>
          <a:xfrm>
            <a:off x="5252618" y="3753326"/>
            <a:ext cx="91196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Inc.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4F8053-1CB6-9280-0786-1F5398B4FB9E}"/>
              </a:ext>
            </a:extLst>
          </p:cNvPr>
          <p:cNvSpPr txBox="1"/>
          <p:nvPr/>
        </p:nvSpPr>
        <p:spPr>
          <a:xfrm>
            <a:off x="5279288" y="1508868"/>
            <a:ext cx="85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Input</a:t>
            </a:r>
            <a:endParaRPr kumimoji="1" lang="zh-TW" altLang="en-US" sz="2000" b="1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17AB8D6-2DB3-140E-DF9E-4A5CD8120CB8}"/>
              </a:ext>
            </a:extLst>
          </p:cNvPr>
          <p:cNvSpPr/>
          <p:nvPr/>
        </p:nvSpPr>
        <p:spPr>
          <a:xfrm>
            <a:off x="5244998" y="4456485"/>
            <a:ext cx="919582" cy="36377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C62D52E-CDFE-9BB1-61EF-4CCF984C5F54}"/>
              </a:ext>
            </a:extLst>
          </p:cNvPr>
          <p:cNvSpPr/>
          <p:nvPr/>
        </p:nvSpPr>
        <p:spPr>
          <a:xfrm>
            <a:off x="5244998" y="4908800"/>
            <a:ext cx="919582" cy="363771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5FFE151F-6C37-B885-AA8A-89C81A8E1C02}"/>
              </a:ext>
            </a:extLst>
          </p:cNvPr>
          <p:cNvSpPr/>
          <p:nvPr/>
        </p:nvSpPr>
        <p:spPr>
          <a:xfrm>
            <a:off x="5244998" y="5350424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founded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1E1E2AE5-0D93-DD14-622D-9071BF79245E}"/>
              </a:ext>
            </a:extLst>
          </p:cNvPr>
          <p:cNvSpPr/>
          <p:nvPr/>
        </p:nvSpPr>
        <p:spPr>
          <a:xfrm>
            <a:off x="5244998" y="5792048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A27E94C1-2F27-B39A-D235-3468AFAFFA21}"/>
              </a:ext>
            </a:extLst>
          </p:cNvPr>
          <p:cNvSpPr/>
          <p:nvPr/>
        </p:nvSpPr>
        <p:spPr>
          <a:xfrm>
            <a:off x="5252618" y="6233673"/>
            <a:ext cx="91196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7E3AE6E-B645-5F31-3EFE-1ADD783C7660}"/>
              </a:ext>
            </a:extLst>
          </p:cNvPr>
          <p:cNvSpPr/>
          <p:nvPr/>
        </p:nvSpPr>
        <p:spPr>
          <a:xfrm>
            <a:off x="7053942" y="2571436"/>
            <a:ext cx="1726164" cy="961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CBOW</a:t>
            </a:r>
            <a:r>
              <a:rPr kumimoji="1" lang="en-US" altLang="zh-TW" sz="2000" b="1" baseline="30000" dirty="0">
                <a:solidFill>
                  <a:schemeClr val="tx1"/>
                </a:solidFill>
              </a:rPr>
              <a:t> [1]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(Continuous Bag-of-Words)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B756E92-B49D-591B-450F-7D841A4E8E92}"/>
              </a:ext>
            </a:extLst>
          </p:cNvPr>
          <p:cNvSpPr/>
          <p:nvPr/>
        </p:nvSpPr>
        <p:spPr>
          <a:xfrm>
            <a:off x="7053942" y="5051783"/>
            <a:ext cx="1726164" cy="961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Skip-gram</a:t>
            </a:r>
            <a:r>
              <a:rPr kumimoji="1" lang="en-US" altLang="zh-TW" sz="2000" b="1" baseline="30000" dirty="0">
                <a:solidFill>
                  <a:schemeClr val="tx1"/>
                </a:solidFill>
              </a:rPr>
              <a:t> [1]</a:t>
            </a:r>
          </a:p>
        </p:txBody>
      </p:sp>
      <p:sp>
        <p:nvSpPr>
          <p:cNvPr id="19" name="向右箭號 18">
            <a:extLst>
              <a:ext uri="{FF2B5EF4-FFF2-40B4-BE49-F238E27FC236}">
                <a16:creationId xmlns:a16="http://schemas.microsoft.com/office/drawing/2014/main" id="{B6298F9D-954E-9AF2-976C-3D992F35FDEE}"/>
              </a:ext>
            </a:extLst>
          </p:cNvPr>
          <p:cNvSpPr/>
          <p:nvPr/>
        </p:nvSpPr>
        <p:spPr>
          <a:xfrm>
            <a:off x="6411476" y="2870077"/>
            <a:ext cx="399870" cy="363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D9D549DC-66E7-886B-30E5-3E0923B9BCA9}"/>
              </a:ext>
            </a:extLst>
          </p:cNvPr>
          <p:cNvSpPr/>
          <p:nvPr/>
        </p:nvSpPr>
        <p:spPr>
          <a:xfrm>
            <a:off x="6411476" y="5350424"/>
            <a:ext cx="399870" cy="363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向右箭號 20">
            <a:extLst>
              <a:ext uri="{FF2B5EF4-FFF2-40B4-BE49-F238E27FC236}">
                <a16:creationId xmlns:a16="http://schemas.microsoft.com/office/drawing/2014/main" id="{51DBA887-8E1F-29F0-817A-C5C7BBB15E7A}"/>
              </a:ext>
            </a:extLst>
          </p:cNvPr>
          <p:cNvSpPr/>
          <p:nvPr/>
        </p:nvSpPr>
        <p:spPr>
          <a:xfrm>
            <a:off x="9022702" y="2870077"/>
            <a:ext cx="399870" cy="363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向右箭號 21">
            <a:extLst>
              <a:ext uri="{FF2B5EF4-FFF2-40B4-BE49-F238E27FC236}">
                <a16:creationId xmlns:a16="http://schemas.microsoft.com/office/drawing/2014/main" id="{3020C1B6-28E3-D523-663B-7878A32C14DC}"/>
              </a:ext>
            </a:extLst>
          </p:cNvPr>
          <p:cNvSpPr/>
          <p:nvPr/>
        </p:nvSpPr>
        <p:spPr>
          <a:xfrm>
            <a:off x="9022702" y="5350422"/>
            <a:ext cx="399870" cy="363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13408D5A-5F0D-DA91-55E3-75255C645246}"/>
              </a:ext>
            </a:extLst>
          </p:cNvPr>
          <p:cNvSpPr/>
          <p:nvPr/>
        </p:nvSpPr>
        <p:spPr>
          <a:xfrm>
            <a:off x="9665168" y="2870077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00B050"/>
                </a:solidFill>
              </a:rPr>
              <a:t>founded</a:t>
            </a:r>
            <a:endParaRPr kumimoji="1"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A2C0ADAF-4B06-7494-320C-1881B8E359E8}"/>
              </a:ext>
            </a:extLst>
          </p:cNvPr>
          <p:cNvSpPr/>
          <p:nvPr/>
        </p:nvSpPr>
        <p:spPr>
          <a:xfrm>
            <a:off x="9665168" y="4456485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00B050"/>
                </a:solidFill>
              </a:rPr>
              <a:t>Steve</a:t>
            </a:r>
            <a:endParaRPr kumimoji="1"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6F9B7D74-09CA-1873-9999-4DAAAD78ADBE}"/>
              </a:ext>
            </a:extLst>
          </p:cNvPr>
          <p:cNvSpPr/>
          <p:nvPr/>
        </p:nvSpPr>
        <p:spPr>
          <a:xfrm>
            <a:off x="9665168" y="4908800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00B050"/>
                </a:solidFill>
              </a:rPr>
              <a:t>Jobs</a:t>
            </a:r>
            <a:endParaRPr kumimoji="1"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2F53890A-216B-C892-85E2-D557B210F1DD}"/>
              </a:ext>
            </a:extLst>
          </p:cNvPr>
          <p:cNvSpPr/>
          <p:nvPr/>
        </p:nvSpPr>
        <p:spPr>
          <a:xfrm>
            <a:off x="9665168" y="5792047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00B050"/>
                </a:solidFill>
              </a:rPr>
              <a:t>Apple</a:t>
            </a:r>
            <a:endParaRPr kumimoji="1"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C581A5E-459C-9DB5-1789-60A08665AA6F}"/>
              </a:ext>
            </a:extLst>
          </p:cNvPr>
          <p:cNvSpPr/>
          <p:nvPr/>
        </p:nvSpPr>
        <p:spPr>
          <a:xfrm>
            <a:off x="9665168" y="6233673"/>
            <a:ext cx="919582" cy="363773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rgbClr val="00B050"/>
                </a:solidFill>
              </a:rPr>
              <a:t>Inc.</a:t>
            </a:r>
            <a:endParaRPr kumimoji="1"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EC9481B-B30D-240D-6196-1E01F34DAE0F}"/>
              </a:ext>
            </a:extLst>
          </p:cNvPr>
          <p:cNvSpPr txBox="1"/>
          <p:nvPr/>
        </p:nvSpPr>
        <p:spPr>
          <a:xfrm>
            <a:off x="6829048" y="1508868"/>
            <a:ext cx="2173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Word2Vec model</a:t>
            </a:r>
            <a:endParaRPr kumimoji="1" lang="zh-TW" altLang="en-US" sz="20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314A0F9-0710-AAAD-15CA-0C0522C692AA}"/>
              </a:ext>
            </a:extLst>
          </p:cNvPr>
          <p:cNvSpPr txBox="1"/>
          <p:nvPr/>
        </p:nvSpPr>
        <p:spPr>
          <a:xfrm>
            <a:off x="9463560" y="1508868"/>
            <a:ext cx="13227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Prediction</a:t>
            </a:r>
            <a:endParaRPr kumimoji="1" lang="zh-TW" altLang="en-US" sz="2000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436E2F30-73F8-F34A-01D8-F7B6D011A53F}"/>
              </a:ext>
            </a:extLst>
          </p:cNvPr>
          <p:cNvSpPr txBox="1"/>
          <p:nvPr/>
        </p:nvSpPr>
        <p:spPr>
          <a:xfrm>
            <a:off x="653143" y="1999664"/>
            <a:ext cx="4140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[1] </a:t>
            </a:r>
            <a:r>
              <a:rPr kumimoji="1" lang="en" altLang="zh-TW" sz="1600" dirty="0" err="1"/>
              <a:t>Mikolov</a:t>
            </a:r>
            <a:r>
              <a:rPr kumimoji="1" lang="en" altLang="zh-TW" sz="1600" dirty="0"/>
              <a:t> et al. "Distributed representations of words and phrases and their compositionality." </a:t>
            </a:r>
            <a:r>
              <a:rPr kumimoji="1" lang="en" altLang="zh-TW" sz="1600" dirty="0" err="1"/>
              <a:t>NeurIPS</a:t>
            </a:r>
            <a:r>
              <a:rPr kumimoji="1" lang="en" altLang="zh-TW" sz="1600" dirty="0"/>
              <a:t> 2013.</a:t>
            </a:r>
            <a:endParaRPr kumimoji="1" lang="zh-TW" altLang="en-US" sz="16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274E792-7344-6280-09CA-B877CD7CD5A0}"/>
              </a:ext>
            </a:extLst>
          </p:cNvPr>
          <p:cNvSpPr txBox="1"/>
          <p:nvPr/>
        </p:nvSpPr>
        <p:spPr>
          <a:xfrm>
            <a:off x="1107919" y="3458158"/>
            <a:ext cx="28129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Large Corpora</a:t>
            </a:r>
          </a:p>
          <a:p>
            <a:pPr algn="ctr"/>
            <a:r>
              <a:rPr kumimoji="1" lang="en-US" altLang="zh-TW" sz="2800" dirty="0"/>
              <a:t>(E.g., Wikipedia)</a:t>
            </a:r>
            <a:endParaRPr kumimoji="1" lang="zh-TW" altLang="en-US" sz="2800" dirty="0"/>
          </a:p>
        </p:txBody>
      </p:sp>
      <p:pic>
        <p:nvPicPr>
          <p:cNvPr id="34" name="圖形 33" descr="文件 以實心填滿">
            <a:extLst>
              <a:ext uri="{FF2B5EF4-FFF2-40B4-BE49-F238E27FC236}">
                <a16:creationId xmlns:a16="http://schemas.microsoft.com/office/drawing/2014/main" id="{7A94258A-95E1-22E2-2BFB-E5C4551FC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0736" y="4517640"/>
            <a:ext cx="510073" cy="510073"/>
          </a:xfrm>
          <a:prstGeom prst="rect">
            <a:avLst/>
          </a:prstGeom>
        </p:spPr>
      </p:pic>
      <p:pic>
        <p:nvPicPr>
          <p:cNvPr id="35" name="圖形 34" descr="文件 以實心填滿">
            <a:extLst>
              <a:ext uri="{FF2B5EF4-FFF2-40B4-BE49-F238E27FC236}">
                <a16:creationId xmlns:a16="http://schemas.microsoft.com/office/drawing/2014/main" id="{D36976D9-1ED0-257C-AD50-A625D6F5B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4517" y="4519435"/>
            <a:ext cx="510073" cy="510073"/>
          </a:xfrm>
          <a:prstGeom prst="rect">
            <a:avLst/>
          </a:prstGeom>
        </p:spPr>
      </p:pic>
      <p:pic>
        <p:nvPicPr>
          <p:cNvPr id="36" name="圖形 35" descr="文件 以實心填滿">
            <a:extLst>
              <a:ext uri="{FF2B5EF4-FFF2-40B4-BE49-F238E27FC236}">
                <a16:creationId xmlns:a16="http://schemas.microsoft.com/office/drawing/2014/main" id="{6913D729-0EAF-12BB-F4E8-2C0CF7585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48298" y="4517639"/>
            <a:ext cx="510073" cy="510073"/>
          </a:xfrm>
          <a:prstGeom prst="rect">
            <a:avLst/>
          </a:prstGeom>
        </p:spPr>
      </p:pic>
      <p:pic>
        <p:nvPicPr>
          <p:cNvPr id="37" name="圖形 36" descr="文件 以實心填滿">
            <a:extLst>
              <a:ext uri="{FF2B5EF4-FFF2-40B4-BE49-F238E27FC236}">
                <a16:creationId xmlns:a16="http://schemas.microsoft.com/office/drawing/2014/main" id="{5F05F6AD-5A45-611C-8D19-EC29E8555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2079" y="4517639"/>
            <a:ext cx="510073" cy="510073"/>
          </a:xfrm>
          <a:prstGeom prst="rect">
            <a:avLst/>
          </a:prstGeom>
        </p:spPr>
      </p:pic>
      <p:pic>
        <p:nvPicPr>
          <p:cNvPr id="38" name="圖形 37" descr="文件 以實心填滿">
            <a:extLst>
              <a:ext uri="{FF2B5EF4-FFF2-40B4-BE49-F238E27FC236}">
                <a16:creationId xmlns:a16="http://schemas.microsoft.com/office/drawing/2014/main" id="{519DA7A2-4031-31A8-F0E0-8D2C3C43D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5860" y="4517639"/>
            <a:ext cx="510073" cy="510073"/>
          </a:xfrm>
          <a:prstGeom prst="rect">
            <a:avLst/>
          </a:prstGeom>
        </p:spPr>
      </p:pic>
      <p:pic>
        <p:nvPicPr>
          <p:cNvPr id="39" name="圖形 38" descr="文件 以實心填滿">
            <a:extLst>
              <a:ext uri="{FF2B5EF4-FFF2-40B4-BE49-F238E27FC236}">
                <a16:creationId xmlns:a16="http://schemas.microsoft.com/office/drawing/2014/main" id="{37CDEBF7-B379-DDE6-23A3-1E2848B22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1793" y="5133292"/>
            <a:ext cx="510073" cy="510073"/>
          </a:xfrm>
          <a:prstGeom prst="rect">
            <a:avLst/>
          </a:prstGeom>
        </p:spPr>
      </p:pic>
      <p:pic>
        <p:nvPicPr>
          <p:cNvPr id="40" name="圖形 39" descr="文件 以實心填滿">
            <a:extLst>
              <a:ext uri="{FF2B5EF4-FFF2-40B4-BE49-F238E27FC236}">
                <a16:creationId xmlns:a16="http://schemas.microsoft.com/office/drawing/2014/main" id="{40027F16-03D0-7ABA-5B52-AF4E86B5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5574" y="5135087"/>
            <a:ext cx="510073" cy="510073"/>
          </a:xfrm>
          <a:prstGeom prst="rect">
            <a:avLst/>
          </a:prstGeom>
        </p:spPr>
      </p:pic>
      <p:pic>
        <p:nvPicPr>
          <p:cNvPr id="41" name="圖形 40" descr="文件 以實心填滿">
            <a:extLst>
              <a:ext uri="{FF2B5EF4-FFF2-40B4-BE49-F238E27FC236}">
                <a16:creationId xmlns:a16="http://schemas.microsoft.com/office/drawing/2014/main" id="{4CC14187-67EB-A803-0B66-26EE3B29F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9355" y="5133291"/>
            <a:ext cx="510073" cy="510073"/>
          </a:xfrm>
          <a:prstGeom prst="rect">
            <a:avLst/>
          </a:prstGeom>
        </p:spPr>
      </p:pic>
      <p:pic>
        <p:nvPicPr>
          <p:cNvPr id="42" name="圖形 41" descr="文件 以實心填滿">
            <a:extLst>
              <a:ext uri="{FF2B5EF4-FFF2-40B4-BE49-F238E27FC236}">
                <a16:creationId xmlns:a16="http://schemas.microsoft.com/office/drawing/2014/main" id="{9A001660-6B26-87AD-6D86-BC65CB4AB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3136" y="5133291"/>
            <a:ext cx="510073" cy="510073"/>
          </a:xfrm>
          <a:prstGeom prst="rect">
            <a:avLst/>
          </a:prstGeom>
        </p:spPr>
      </p:pic>
      <p:pic>
        <p:nvPicPr>
          <p:cNvPr id="43" name="圖形 42" descr="文件 以實心填滿">
            <a:extLst>
              <a:ext uri="{FF2B5EF4-FFF2-40B4-BE49-F238E27FC236}">
                <a16:creationId xmlns:a16="http://schemas.microsoft.com/office/drawing/2014/main" id="{ACDF1470-4C07-5F00-8E88-AF1B7A2B9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66917" y="5133291"/>
            <a:ext cx="510073" cy="510073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2F40236C-E5D3-4E83-D4A2-D6106D7B1381}"/>
              </a:ext>
            </a:extLst>
          </p:cNvPr>
          <p:cNvSpPr/>
          <p:nvPr/>
        </p:nvSpPr>
        <p:spPr>
          <a:xfrm>
            <a:off x="1181127" y="4451761"/>
            <a:ext cx="2641437" cy="1277847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38517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30758-72D6-A663-4E57-B0B0CEE51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After Training Word 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93BF6D-5A69-F709-D836-0505A7646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53E6CD1-A702-D7E3-696C-2CE9995BBA31}"/>
              </a:ext>
            </a:extLst>
          </p:cNvPr>
          <p:cNvSpPr txBox="1"/>
          <p:nvPr/>
        </p:nvSpPr>
        <p:spPr>
          <a:xfrm>
            <a:off x="653143" y="1781790"/>
            <a:ext cx="7749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The outputs are dense vectors with a fixed dimension size: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6858132-885D-7727-6337-AD6BEC31EF2C}"/>
              </a:ext>
            </a:extLst>
          </p:cNvPr>
          <p:cNvSpPr txBox="1"/>
          <p:nvPr/>
        </p:nvSpPr>
        <p:spPr>
          <a:xfrm>
            <a:off x="3373907" y="3433713"/>
            <a:ext cx="78950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>
                <a:solidFill>
                  <a:srgbClr val="0070C0"/>
                </a:solidFill>
              </a:rPr>
              <a:t>apple</a:t>
            </a:r>
            <a:r>
              <a:rPr kumimoji="1" lang="en" altLang="zh-TW" sz="2400" dirty="0"/>
              <a:t> -0.110960 0.016115 -0.004809 0.033589 0.121455 …</a:t>
            </a:r>
          </a:p>
          <a:p>
            <a:r>
              <a:rPr kumimoji="1" lang="en" altLang="zh-TW" sz="2400" dirty="0">
                <a:solidFill>
                  <a:srgbClr val="0070C0"/>
                </a:solidFill>
              </a:rPr>
              <a:t>banana</a:t>
            </a:r>
            <a:r>
              <a:rPr kumimoji="1" lang="en" altLang="zh-TW" sz="2400" dirty="0"/>
              <a:t> -0.027713 -0.015676 0.003314 0.077602 0.159718 …</a:t>
            </a:r>
          </a:p>
          <a:p>
            <a:r>
              <a:rPr kumimoji="1" lang="en" altLang="zh-TW" sz="2400" dirty="0"/>
              <a:t>…</a:t>
            </a:r>
          </a:p>
          <a:p>
            <a:r>
              <a:rPr kumimoji="1" lang="en" altLang="zh-TW" sz="2400" dirty="0"/>
              <a:t>…</a:t>
            </a:r>
          </a:p>
          <a:p>
            <a:r>
              <a:rPr kumimoji="1" lang="en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A952A9-F907-5BC0-7C30-F83FA491B5B9}"/>
              </a:ext>
            </a:extLst>
          </p:cNvPr>
          <p:cNvSpPr txBox="1"/>
          <p:nvPr/>
        </p:nvSpPr>
        <p:spPr>
          <a:xfrm>
            <a:off x="5635632" y="2633384"/>
            <a:ext cx="3371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dirty="0">
                <a:solidFill>
                  <a:srgbClr val="00B050"/>
                </a:solidFill>
              </a:rPr>
              <a:t>Dimension size (e.g., 300)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674488-2D13-83A8-AC9E-A3078CDB63CC}"/>
              </a:ext>
            </a:extLst>
          </p:cNvPr>
          <p:cNvSpPr txBox="1"/>
          <p:nvPr/>
        </p:nvSpPr>
        <p:spPr>
          <a:xfrm>
            <a:off x="920890" y="3987710"/>
            <a:ext cx="2113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dirty="0">
                <a:solidFill>
                  <a:srgbClr val="00B050"/>
                </a:solidFill>
              </a:rPr>
              <a:t>Vocabulary size</a:t>
            </a:r>
          </a:p>
          <a:p>
            <a:pPr algn="ctr"/>
            <a:r>
              <a:rPr kumimoji="1" lang="en" altLang="zh-TW" sz="2400" dirty="0">
                <a:solidFill>
                  <a:srgbClr val="00B050"/>
                </a:solidFill>
              </a:rPr>
              <a:t>(e.g., 30,000)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1" name="左中括弧 10">
            <a:extLst>
              <a:ext uri="{FF2B5EF4-FFF2-40B4-BE49-F238E27FC236}">
                <a16:creationId xmlns:a16="http://schemas.microsoft.com/office/drawing/2014/main" id="{3E39DB12-6F05-AF06-BCD3-90104E7F4BB0}"/>
              </a:ext>
            </a:extLst>
          </p:cNvPr>
          <p:cNvSpPr/>
          <p:nvPr/>
        </p:nvSpPr>
        <p:spPr>
          <a:xfrm>
            <a:off x="3104768" y="3615582"/>
            <a:ext cx="127737" cy="165871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左中括弧 11">
            <a:extLst>
              <a:ext uri="{FF2B5EF4-FFF2-40B4-BE49-F238E27FC236}">
                <a16:creationId xmlns:a16="http://schemas.microsoft.com/office/drawing/2014/main" id="{D2B670A4-E9EA-3C02-28E4-7E138B8F19E0}"/>
              </a:ext>
            </a:extLst>
          </p:cNvPr>
          <p:cNvSpPr/>
          <p:nvPr/>
        </p:nvSpPr>
        <p:spPr>
          <a:xfrm rot="5400000">
            <a:off x="7396296" y="-29975"/>
            <a:ext cx="198140" cy="6481749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0917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7E392-00F1-61FC-BF38-B0E28AB40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Word Embeddings </a:t>
            </a:r>
            <a:r>
              <a:rPr kumimoji="1" lang="zh-TW" altLang="en-US" dirty="0">
                <a:ea typeface="Microsoft JhengHei" panose="020B0604030504040204" pitchFamily="34" charset="-120"/>
              </a:rPr>
              <a:t>視覺化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38B8CE-C60A-4A78-2541-F84CEF11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46151C0-B1BF-7497-8E28-2F7BCC4B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92" y="1557721"/>
            <a:ext cx="6011384" cy="51331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557E704-125A-EF70-D429-ABC780369747}"/>
              </a:ext>
            </a:extLst>
          </p:cNvPr>
          <p:cNvSpPr txBox="1"/>
          <p:nvPr/>
        </p:nvSpPr>
        <p:spPr>
          <a:xfrm>
            <a:off x="7667928" y="3240812"/>
            <a:ext cx="3601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b="1" dirty="0"/>
              <a:t>Word embedding model</a:t>
            </a:r>
            <a:r>
              <a:rPr kumimoji="1" lang="en" altLang="zh-TW" sz="2000" dirty="0"/>
              <a:t>: glove-wiki-gigaword-100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b="1" dirty="0"/>
              <a:t>Dimension reduction</a:t>
            </a:r>
            <a:r>
              <a:rPr kumimoji="1" lang="en" altLang="zh-TW" sz="2000" dirty="0"/>
              <a:t>: t-SNE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b="1" dirty="0"/>
              <a:t>Dataset</a:t>
            </a:r>
            <a:r>
              <a:rPr kumimoji="1" lang="en" altLang="zh-TW" sz="2000" dirty="0"/>
              <a:t>: </a:t>
            </a:r>
            <a:r>
              <a:rPr kumimoji="1" lang="en" altLang="zh-TW" sz="2000" dirty="0" err="1"/>
              <a:t>Mikolov</a:t>
            </a:r>
            <a:r>
              <a:rPr kumimoji="1" lang="en" altLang="zh-TW" sz="2000" dirty="0"/>
              <a:t> et al., 2013</a:t>
            </a:r>
            <a:endParaRPr kumimoji="1" lang="zh-TW" altLang="en-US" sz="2000" dirty="0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1778C95-37F2-B28D-A2C8-77A90C6E23DE}"/>
              </a:ext>
            </a:extLst>
          </p:cNvPr>
          <p:cNvSpPr/>
          <p:nvPr/>
        </p:nvSpPr>
        <p:spPr>
          <a:xfrm>
            <a:off x="1329179" y="2658359"/>
            <a:ext cx="933254" cy="895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DCDC302-2CFE-CC16-3AD9-85A53F6AE5AD}"/>
              </a:ext>
            </a:extLst>
          </p:cNvPr>
          <p:cNvSpPr/>
          <p:nvPr/>
        </p:nvSpPr>
        <p:spPr>
          <a:xfrm>
            <a:off x="4922363" y="5702576"/>
            <a:ext cx="771427" cy="6322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4552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49B63-0906-DE2C-E515-EF94ED0E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Problems of Traditional Word 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9DF7CD-1D2D-F050-E45E-3726DA23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89050E-0E96-AC1A-58EA-8669609823A5}"/>
              </a:ext>
            </a:extLst>
          </p:cNvPr>
          <p:cNvSpPr txBox="1"/>
          <p:nvPr/>
        </p:nvSpPr>
        <p:spPr>
          <a:xfrm>
            <a:off x="653143" y="1781790"/>
            <a:ext cx="7802713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800" dirty="0"/>
              <a:t>Out-of-vocabulary problem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800" dirty="0"/>
              <a:t>Model architecture for down-stream applications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Context-dependent representations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78341E-0E0B-52E4-A6CA-5632A853D7B1}"/>
              </a:ext>
            </a:extLst>
          </p:cNvPr>
          <p:cNvSpPr/>
          <p:nvPr/>
        </p:nvSpPr>
        <p:spPr>
          <a:xfrm>
            <a:off x="653143" y="1914041"/>
            <a:ext cx="4562037" cy="5811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36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1FC58-1A9A-2F23-B4A2-E754046A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Out-of-vocabulary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FC44E7-8C89-FA6C-F0BF-EFFB3ED9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20B6B4-1807-8389-A5CB-27BC507D5588}"/>
              </a:ext>
            </a:extLst>
          </p:cNvPr>
          <p:cNvSpPr txBox="1"/>
          <p:nvPr/>
        </p:nvSpPr>
        <p:spPr>
          <a:xfrm>
            <a:off x="591126" y="1748665"/>
            <a:ext cx="11009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Before training word embeddings, words are split by whitespaces for English corpora</a:t>
            </a:r>
            <a:endParaRPr kumimoji="1" lang="zh-TW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9C255-B770-37F7-5B24-CE4C1D4FE58A}"/>
              </a:ext>
            </a:extLst>
          </p:cNvPr>
          <p:cNvSpPr/>
          <p:nvPr/>
        </p:nvSpPr>
        <p:spPr>
          <a:xfrm>
            <a:off x="1727859" y="4140930"/>
            <a:ext cx="1726164" cy="961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Word2vec</a:t>
            </a:r>
            <a:endParaRPr kumimoji="1" lang="en-US" altLang="zh-TW" sz="2000" b="1" baseline="30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(Embeddings)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84DBC9F-433F-A710-EE84-D367D3DD0E2E}"/>
              </a:ext>
            </a:extLst>
          </p:cNvPr>
          <p:cNvSpPr/>
          <p:nvPr/>
        </p:nvSpPr>
        <p:spPr>
          <a:xfrm>
            <a:off x="5176417" y="3180884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apple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1C09D1-9731-A0D1-F2BB-EEC4097F14EB}"/>
              </a:ext>
            </a:extLst>
          </p:cNvPr>
          <p:cNvSpPr/>
          <p:nvPr/>
        </p:nvSpPr>
        <p:spPr>
          <a:xfrm>
            <a:off x="5176417" y="3919866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jobs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2DADA7B-298B-5DAA-8795-955442324918}"/>
              </a:ext>
            </a:extLst>
          </p:cNvPr>
          <p:cNvSpPr/>
          <p:nvPr/>
        </p:nvSpPr>
        <p:spPr>
          <a:xfrm>
            <a:off x="5176417" y="4658848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jobs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7692D72-1D27-9224-B208-C4B3C77C0881}"/>
              </a:ext>
            </a:extLst>
          </p:cNvPr>
          <p:cNvSpPr/>
          <p:nvPr/>
        </p:nvSpPr>
        <p:spPr>
          <a:xfrm>
            <a:off x="5176417" y="5397830"/>
            <a:ext cx="919582" cy="3637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QAQ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6B5BFD-843A-1B43-43AB-EDEEDCBEA276}"/>
              </a:ext>
            </a:extLst>
          </p:cNvPr>
          <p:cNvSpPr txBox="1"/>
          <p:nvPr/>
        </p:nvSpPr>
        <p:spPr>
          <a:xfrm rot="5400000">
            <a:off x="5509517" y="3508498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02E95-5533-9A6D-5F0C-68AB2AE255C1}"/>
              </a:ext>
            </a:extLst>
          </p:cNvPr>
          <p:cNvSpPr txBox="1"/>
          <p:nvPr/>
        </p:nvSpPr>
        <p:spPr>
          <a:xfrm rot="5400000">
            <a:off x="5509516" y="4250515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737C1C-0385-84BE-D589-83E36B494849}"/>
              </a:ext>
            </a:extLst>
          </p:cNvPr>
          <p:cNvSpPr txBox="1"/>
          <p:nvPr/>
        </p:nvSpPr>
        <p:spPr>
          <a:xfrm rot="5400000">
            <a:off x="5521597" y="4992532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B92033-32D7-E517-756B-4FD27EB672AB}"/>
              </a:ext>
            </a:extLst>
          </p:cNvPr>
          <p:cNvSpPr txBox="1"/>
          <p:nvPr/>
        </p:nvSpPr>
        <p:spPr>
          <a:xfrm rot="5400000">
            <a:off x="5509515" y="5761600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1A4EA5E-06AF-ECF2-BBC9-1B39273A9C3E}"/>
              </a:ext>
            </a:extLst>
          </p:cNvPr>
          <p:cNvSpPr txBox="1"/>
          <p:nvPr/>
        </p:nvSpPr>
        <p:spPr>
          <a:xfrm>
            <a:off x="4070715" y="2368428"/>
            <a:ext cx="313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Vocabulary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假設字典的內容由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排到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z)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44BBB76-D806-0FCD-B49D-4F640006D916}"/>
              </a:ext>
            </a:extLst>
          </p:cNvPr>
          <p:cNvCxnSpPr>
            <a:cxnSpLocks/>
          </p:cNvCxnSpPr>
          <p:nvPr/>
        </p:nvCxnSpPr>
        <p:spPr>
          <a:xfrm>
            <a:off x="3735092" y="5022618"/>
            <a:ext cx="1224366" cy="96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8E50CE3-802A-3F8A-C777-2EAC37B7908B}"/>
              </a:ext>
            </a:extLst>
          </p:cNvPr>
          <p:cNvCxnSpPr>
            <a:cxnSpLocks/>
          </p:cNvCxnSpPr>
          <p:nvPr/>
        </p:nvCxnSpPr>
        <p:spPr>
          <a:xfrm flipV="1">
            <a:off x="3735092" y="3277670"/>
            <a:ext cx="1224366" cy="96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575E7BF6-01DE-4112-6CAE-71F1265CBB88}"/>
              </a:ext>
            </a:extLst>
          </p:cNvPr>
          <p:cNvSpPr/>
          <p:nvPr/>
        </p:nvSpPr>
        <p:spPr>
          <a:xfrm>
            <a:off x="6260824" y="3258425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9AFA1F4A-E587-B7AB-7B03-940B0592EFBF}"/>
              </a:ext>
            </a:extLst>
          </p:cNvPr>
          <p:cNvSpPr/>
          <p:nvPr/>
        </p:nvSpPr>
        <p:spPr>
          <a:xfrm>
            <a:off x="6260824" y="3997407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26F72D0A-858C-5CDA-25B2-42007FAAF541}"/>
              </a:ext>
            </a:extLst>
          </p:cNvPr>
          <p:cNvSpPr/>
          <p:nvPr/>
        </p:nvSpPr>
        <p:spPr>
          <a:xfrm>
            <a:off x="6260823" y="4736389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B435D536-DB4E-EA37-C216-6499E5D13156}"/>
              </a:ext>
            </a:extLst>
          </p:cNvPr>
          <p:cNvSpPr/>
          <p:nvPr/>
        </p:nvSpPr>
        <p:spPr>
          <a:xfrm>
            <a:off x="6260822" y="5475371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8382EC7-A705-0C7B-8BC3-52361501A4A3}"/>
              </a:ext>
            </a:extLst>
          </p:cNvPr>
          <p:cNvSpPr/>
          <p:nvPr/>
        </p:nvSpPr>
        <p:spPr>
          <a:xfrm>
            <a:off x="6746892" y="3168418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FDD4D4B-BF2A-28D5-D8B2-A01CB6474B64}"/>
              </a:ext>
            </a:extLst>
          </p:cNvPr>
          <p:cNvSpPr/>
          <p:nvPr/>
        </p:nvSpPr>
        <p:spPr>
          <a:xfrm>
            <a:off x="6746892" y="3919865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9600499-FBA6-18FF-2567-D11C6C4E1D13}"/>
              </a:ext>
            </a:extLst>
          </p:cNvPr>
          <p:cNvSpPr/>
          <p:nvPr/>
        </p:nvSpPr>
        <p:spPr>
          <a:xfrm>
            <a:off x="6746892" y="4658848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ED99B27-CD5A-F06A-B59E-833EE54018CB}"/>
              </a:ext>
            </a:extLst>
          </p:cNvPr>
          <p:cNvSpPr txBox="1"/>
          <p:nvPr/>
        </p:nvSpPr>
        <p:spPr>
          <a:xfrm>
            <a:off x="7708162" y="53488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  <a:ea typeface="Microsoft JhengHei" panose="020B0604030504040204" pitchFamily="34" charset="-120"/>
              </a:rPr>
              <a:t>?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1A8149-7937-CCD9-AB39-AB10E190FEC3}"/>
              </a:ext>
            </a:extLst>
          </p:cNvPr>
          <p:cNvSpPr txBox="1"/>
          <p:nvPr/>
        </p:nvSpPr>
        <p:spPr>
          <a:xfrm>
            <a:off x="6421443" y="5844954"/>
            <a:ext cx="454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如果字沒有出現在字典中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可能此字不存在於訓練資料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，那它就不會有對應的字向量</a:t>
            </a:r>
          </a:p>
        </p:txBody>
      </p:sp>
    </p:spTree>
    <p:extLst>
      <p:ext uri="{BB962C8B-B14F-4D97-AF65-F5344CB8AC3E}">
        <p14:creationId xmlns:p14="http://schemas.microsoft.com/office/powerpoint/2010/main" val="2137922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4857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092069"/>
            <a:ext cx="10857156" cy="2370511"/>
          </a:xfrm>
        </p:spPr>
        <p:txBody>
          <a:bodyPr anchor="b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人工智慧在自然語言處理與應用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Artificial Intelligence in 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3" y="4829552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599361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D5EEAB0-E51F-F48C-EB23-C05303D30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4271" y="5083156"/>
            <a:ext cx="1295300" cy="12953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7882D6-C65A-9B07-8CE2-0E2D2125A7F7}"/>
              </a:ext>
            </a:extLst>
          </p:cNvPr>
          <p:cNvSpPr txBox="1"/>
          <p:nvPr/>
        </p:nvSpPr>
        <p:spPr>
          <a:xfrm>
            <a:off x="9185279" y="5425440"/>
            <a:ext cx="188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Slido</a:t>
            </a:r>
            <a:endParaRPr kumimoji="1" lang="en" altLang="zh-TW" dirty="0"/>
          </a:p>
          <a:p>
            <a:r>
              <a:rPr kumimoji="1" lang="en" altLang="zh-TW" dirty="0"/>
              <a:t># 1466691 (</a:t>
            </a:r>
            <a:r>
              <a:rPr kumimoji="1" lang="en" altLang="zh-TW" dirty="0">
                <a:hlinkClick r:id="rId4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AA1CE-18BD-6635-2E86-68D65748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Sub-word Tokenization (Byte Pair Encoding)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670761-F1E7-79DA-FBA6-851D2509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554D8D-FB25-AA01-0E70-51169D138089}"/>
              </a:ext>
            </a:extLst>
          </p:cNvPr>
          <p:cNvSpPr txBox="1"/>
          <p:nvPr/>
        </p:nvSpPr>
        <p:spPr>
          <a:xfrm>
            <a:off x="653143" y="1670486"/>
            <a:ext cx="1048238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Byte Pair Encoding (BPE)</a:t>
            </a:r>
            <a:r>
              <a:rPr kumimoji="1" lang="en" altLang="zh-TW" sz="2400" baseline="30000" dirty="0"/>
              <a:t>[3] </a:t>
            </a:r>
            <a:r>
              <a:rPr kumimoji="1" lang="en" altLang="zh-TW" sz="2400" dirty="0"/>
              <a:t>is a </a:t>
            </a:r>
            <a:r>
              <a:rPr kumimoji="1" lang="en" altLang="zh-TW" sz="2400" dirty="0">
                <a:solidFill>
                  <a:srgbClr val="FF0000"/>
                </a:solidFill>
              </a:rPr>
              <a:t>sub-word </a:t>
            </a:r>
            <a:r>
              <a:rPr kumimoji="1" lang="en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子詞</a:t>
            </a:r>
            <a:r>
              <a:rPr kumimoji="1" lang="en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TW" sz="2400" dirty="0"/>
              <a:t>tokenization technique used to handle rare words by breaking them into more frequent sub-word units.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2FCBC4-E604-B1C4-E759-639447BFD646}"/>
              </a:ext>
            </a:extLst>
          </p:cNvPr>
          <p:cNvSpPr txBox="1"/>
          <p:nvPr/>
        </p:nvSpPr>
        <p:spPr>
          <a:xfrm>
            <a:off x="2070353" y="6290187"/>
            <a:ext cx="8051293" cy="42344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1600" dirty="0"/>
              <a:t>[3] </a:t>
            </a:r>
            <a:r>
              <a:rPr kumimoji="1" lang="en" altLang="zh-TW" sz="1600" dirty="0" err="1"/>
              <a:t>Sennrich</a:t>
            </a:r>
            <a:r>
              <a:rPr kumimoji="1" lang="en" altLang="zh-TW" sz="1600" dirty="0"/>
              <a:t> et al. "Neural Machine Translation of Rare Words with </a:t>
            </a:r>
            <a:r>
              <a:rPr kumimoji="1" lang="en" altLang="zh-TW" sz="1600" dirty="0" err="1"/>
              <a:t>Subword</a:t>
            </a:r>
            <a:r>
              <a:rPr kumimoji="1" lang="en" altLang="zh-TW" sz="1600" dirty="0"/>
              <a:t> Units." ACL 2016.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D2EC4B6D-7B83-282B-7725-6BE8431BCF9A}"/>
              </a:ext>
            </a:extLst>
          </p:cNvPr>
          <p:cNvSpPr/>
          <p:nvPr/>
        </p:nvSpPr>
        <p:spPr>
          <a:xfrm>
            <a:off x="3000252" y="3048045"/>
            <a:ext cx="252221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 printed Hello world.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FC0D77-DB1E-2C6E-2AE6-E1E1F48B68DC}"/>
              </a:ext>
            </a:extLst>
          </p:cNvPr>
          <p:cNvSpPr txBox="1"/>
          <p:nvPr/>
        </p:nvSpPr>
        <p:spPr>
          <a:xfrm>
            <a:off x="993220" y="3048045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Example sentence: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0710F3F-B1AE-257D-1DEA-E08893562789}"/>
              </a:ext>
            </a:extLst>
          </p:cNvPr>
          <p:cNvSpPr/>
          <p:nvPr/>
        </p:nvSpPr>
        <p:spPr>
          <a:xfrm>
            <a:off x="4162691" y="4682386"/>
            <a:ext cx="884809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world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C63E7CE-5CE2-6B47-AD58-F6605979478D}"/>
              </a:ext>
            </a:extLst>
          </p:cNvPr>
          <p:cNvSpPr/>
          <p:nvPr/>
        </p:nvSpPr>
        <p:spPr>
          <a:xfrm>
            <a:off x="3096891" y="468238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Hello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6BCE6B6-8832-851A-910E-B58047501D38}"/>
              </a:ext>
            </a:extLst>
          </p:cNvPr>
          <p:cNvSpPr/>
          <p:nvPr/>
        </p:nvSpPr>
        <p:spPr>
          <a:xfrm>
            <a:off x="2031093" y="468238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printed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E1AE060-6BEE-CAEC-8FA2-8AD7A62E5C7A}"/>
              </a:ext>
            </a:extLst>
          </p:cNvPr>
          <p:cNvSpPr/>
          <p:nvPr/>
        </p:nvSpPr>
        <p:spPr>
          <a:xfrm>
            <a:off x="9868875" y="4676031"/>
            <a:ext cx="861974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world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9A6B9FE-E44F-B2A4-3AA3-1CBE4ADA6F5D}"/>
              </a:ext>
            </a:extLst>
          </p:cNvPr>
          <p:cNvSpPr/>
          <p:nvPr/>
        </p:nvSpPr>
        <p:spPr>
          <a:xfrm>
            <a:off x="8669567" y="4676031"/>
            <a:ext cx="66218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Hell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EB5C4-4912-2D3F-9BFB-2F123F9B5CCD}"/>
              </a:ext>
            </a:extLst>
          </p:cNvPr>
          <p:cNvSpPr/>
          <p:nvPr/>
        </p:nvSpPr>
        <p:spPr>
          <a:xfrm>
            <a:off x="7963673" y="4680268"/>
            <a:ext cx="6245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ted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1B96950-B278-35E0-CA4D-18232BE48534}"/>
              </a:ext>
            </a:extLst>
          </p:cNvPr>
          <p:cNvSpPr/>
          <p:nvPr/>
        </p:nvSpPr>
        <p:spPr>
          <a:xfrm>
            <a:off x="6739641" y="4680268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9BA264D6-7F1A-A3A0-2B39-D0245484EA97}"/>
              </a:ext>
            </a:extLst>
          </p:cNvPr>
          <p:cNvSpPr/>
          <p:nvPr/>
        </p:nvSpPr>
        <p:spPr>
          <a:xfrm>
            <a:off x="9412941" y="4676031"/>
            <a:ext cx="37474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o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5DD43A7C-5E38-9488-C06B-698D5B042CD9}"/>
              </a:ext>
            </a:extLst>
          </p:cNvPr>
          <p:cNvSpPr/>
          <p:nvPr/>
        </p:nvSpPr>
        <p:spPr>
          <a:xfrm>
            <a:off x="7250685" y="4681548"/>
            <a:ext cx="6468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prin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436F22A-ADDF-4161-7721-936183CCC16C}"/>
              </a:ext>
            </a:extLst>
          </p:cNvPr>
          <p:cNvSpPr/>
          <p:nvPr/>
        </p:nvSpPr>
        <p:spPr>
          <a:xfrm>
            <a:off x="1520049" y="4678149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C8BBBC-64A7-4B83-FC8F-B0C0B14BCD9E}"/>
              </a:ext>
            </a:extLst>
          </p:cNvPr>
          <p:cNvSpPr txBox="1"/>
          <p:nvPr/>
        </p:nvSpPr>
        <p:spPr>
          <a:xfrm>
            <a:off x="1590487" y="3998700"/>
            <a:ext cx="331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Traditional word tokenization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5409F1C-6D2A-E17A-45EB-EC77C99C2083}"/>
              </a:ext>
            </a:extLst>
          </p:cNvPr>
          <p:cNvSpPr txBox="1"/>
          <p:nvPr/>
        </p:nvSpPr>
        <p:spPr>
          <a:xfrm>
            <a:off x="7506203" y="3998700"/>
            <a:ext cx="2326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Traditional with </a:t>
            </a:r>
            <a:r>
              <a:rPr kumimoji="1" lang="en-US" altLang="zh-TW" sz="2000" b="1" dirty="0">
                <a:solidFill>
                  <a:srgbClr val="FF0000"/>
                </a:solidFill>
                <a:ea typeface="Microsoft JhengHei" panose="020B0604030504040204" pitchFamily="34" charset="-120"/>
              </a:rPr>
              <a:t>BPE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278060-DCAC-192E-30B5-649EF4EB1435}"/>
              </a:ext>
            </a:extLst>
          </p:cNvPr>
          <p:cNvSpPr txBox="1"/>
          <p:nvPr/>
        </p:nvSpPr>
        <p:spPr>
          <a:xfrm>
            <a:off x="6910110" y="5391907"/>
            <a:ext cx="35189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分詞方法的決定是無監督式的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細節預計於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W5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講授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552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A340D-7879-2C4E-E64B-AD023FA2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Sub-word Tokenization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A9576F-3831-E461-28EF-99CFA216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6C2B30-C9DA-6EEB-E4B9-E895FB034CF6}"/>
              </a:ext>
            </a:extLst>
          </p:cNvPr>
          <p:cNvSpPr txBox="1"/>
          <p:nvPr/>
        </p:nvSpPr>
        <p:spPr>
          <a:xfrm>
            <a:off x="653143" y="1670486"/>
            <a:ext cx="1048238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With sub-word tokenization algorithms like BPE, we can handle representations for </a:t>
            </a:r>
            <a:r>
              <a:rPr kumimoji="1" lang="en" altLang="zh-TW" sz="2400" dirty="0">
                <a:solidFill>
                  <a:srgbClr val="FF0000"/>
                </a:solidFill>
              </a:rPr>
              <a:t>unknown words </a:t>
            </a:r>
            <a:r>
              <a:rPr kumimoji="1" lang="en" altLang="zh-TW" sz="2400" dirty="0"/>
              <a:t>(or </a:t>
            </a:r>
            <a:r>
              <a:rPr kumimoji="1" lang="en" altLang="zh-TW" sz="2400" dirty="0">
                <a:solidFill>
                  <a:srgbClr val="FF0000"/>
                </a:solidFill>
              </a:rPr>
              <a:t>mis-spelled</a:t>
            </a:r>
            <a:r>
              <a:rPr kumimoji="1" lang="en" altLang="zh-TW" sz="2400" dirty="0"/>
              <a:t> words).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 machine translation , the compound word issues between source and target languages can be alleviated.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State-of-the-art pre-trained language models (e.g., GPT-3, BERT) adopt sub-word tokenization algorithms before pre-training.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265516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49B63-0906-DE2C-E515-EF94ED0E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Problems of Traditional Word 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9DF7CD-1D2D-F050-E45E-3726DA23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89050E-0E96-AC1A-58EA-8669609823A5}"/>
              </a:ext>
            </a:extLst>
          </p:cNvPr>
          <p:cNvSpPr txBox="1"/>
          <p:nvPr/>
        </p:nvSpPr>
        <p:spPr>
          <a:xfrm>
            <a:off x="653143" y="1781790"/>
            <a:ext cx="7802713" cy="19645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800" dirty="0"/>
              <a:t>Out-of-vocabulary problem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800" dirty="0"/>
              <a:t>Model architecture for down-stream applications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Context-dependent representations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78341E-0E0B-52E4-A6CA-5632A853D7B1}"/>
              </a:ext>
            </a:extLst>
          </p:cNvPr>
          <p:cNvSpPr/>
          <p:nvPr/>
        </p:nvSpPr>
        <p:spPr>
          <a:xfrm>
            <a:off x="653143" y="2572718"/>
            <a:ext cx="7731440" cy="11735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7008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Pre-training then Fine-tuning Paradigm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2" y="4533254"/>
            <a:ext cx="3580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51DBE-E0E1-CB64-9282-1E044CF5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Contextual Word Representations (RNN)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0DE9D-27FC-1F06-AD50-F50C52D7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24</a:t>
            </a:fld>
            <a:endParaRPr kumimoji="1" lang="zh-TW" altLang="en-US" dirty="0"/>
          </a:p>
        </p:txBody>
      </p:sp>
      <p:sp>
        <p:nvSpPr>
          <p:cNvPr id="5" name="Google Shape;187;p17">
            <a:extLst>
              <a:ext uri="{FF2B5EF4-FFF2-40B4-BE49-F238E27FC236}">
                <a16:creationId xmlns:a16="http://schemas.microsoft.com/office/drawing/2014/main" id="{AC30003C-A872-2541-38F2-D99495BC6AC0}"/>
              </a:ext>
            </a:extLst>
          </p:cNvPr>
          <p:cNvSpPr/>
          <p:nvPr/>
        </p:nvSpPr>
        <p:spPr>
          <a:xfrm>
            <a:off x="1718416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93;p17">
            <a:extLst>
              <a:ext uri="{FF2B5EF4-FFF2-40B4-BE49-F238E27FC236}">
                <a16:creationId xmlns:a16="http://schemas.microsoft.com/office/drawing/2014/main" id="{EFEB3EB0-1C93-C495-F927-FBD7B3EA9A20}"/>
              </a:ext>
            </a:extLst>
          </p:cNvPr>
          <p:cNvCxnSpPr>
            <a:cxnSpLocks/>
          </p:cNvCxnSpPr>
          <p:nvPr/>
        </p:nvCxnSpPr>
        <p:spPr>
          <a:xfrm rot="10800000">
            <a:off x="286343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94;p17">
            <a:extLst>
              <a:ext uri="{FF2B5EF4-FFF2-40B4-BE49-F238E27FC236}">
                <a16:creationId xmlns:a16="http://schemas.microsoft.com/office/drawing/2014/main" id="{0E6C7A46-7BF8-5341-C2D7-830E5B38A622}"/>
              </a:ext>
            </a:extLst>
          </p:cNvPr>
          <p:cNvCxnSpPr>
            <a:cxnSpLocks/>
          </p:cNvCxnSpPr>
          <p:nvPr/>
        </p:nvCxnSpPr>
        <p:spPr>
          <a:xfrm rot="10800000">
            <a:off x="3979886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95;p17">
            <a:extLst>
              <a:ext uri="{FF2B5EF4-FFF2-40B4-BE49-F238E27FC236}">
                <a16:creationId xmlns:a16="http://schemas.microsoft.com/office/drawing/2014/main" id="{4FB44663-3152-D330-DF40-EFA78B592F94}"/>
              </a:ext>
            </a:extLst>
          </p:cNvPr>
          <p:cNvCxnSpPr>
            <a:cxnSpLocks/>
          </p:cNvCxnSpPr>
          <p:nvPr/>
        </p:nvCxnSpPr>
        <p:spPr>
          <a:xfrm rot="10800000">
            <a:off x="505761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95;p17">
            <a:extLst>
              <a:ext uri="{FF2B5EF4-FFF2-40B4-BE49-F238E27FC236}">
                <a16:creationId xmlns:a16="http://schemas.microsoft.com/office/drawing/2014/main" id="{6E3B520F-AE0C-B7F0-1B1C-235F37190227}"/>
              </a:ext>
            </a:extLst>
          </p:cNvPr>
          <p:cNvCxnSpPr>
            <a:cxnSpLocks/>
          </p:cNvCxnSpPr>
          <p:nvPr/>
        </p:nvCxnSpPr>
        <p:spPr>
          <a:xfrm rot="10800000">
            <a:off x="1805568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93;p17">
            <a:extLst>
              <a:ext uri="{FF2B5EF4-FFF2-40B4-BE49-F238E27FC236}">
                <a16:creationId xmlns:a16="http://schemas.microsoft.com/office/drawing/2014/main" id="{52498966-AEBD-CC5F-CAE1-61EB7228EF62}"/>
              </a:ext>
            </a:extLst>
          </p:cNvPr>
          <p:cNvCxnSpPr>
            <a:cxnSpLocks/>
          </p:cNvCxnSpPr>
          <p:nvPr/>
        </p:nvCxnSpPr>
        <p:spPr>
          <a:xfrm rot="10800000">
            <a:off x="286343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4;p17">
            <a:extLst>
              <a:ext uri="{FF2B5EF4-FFF2-40B4-BE49-F238E27FC236}">
                <a16:creationId xmlns:a16="http://schemas.microsoft.com/office/drawing/2014/main" id="{5B12045E-BCEB-A305-2E91-2A8700EA4829}"/>
              </a:ext>
            </a:extLst>
          </p:cNvPr>
          <p:cNvCxnSpPr>
            <a:cxnSpLocks/>
          </p:cNvCxnSpPr>
          <p:nvPr/>
        </p:nvCxnSpPr>
        <p:spPr>
          <a:xfrm rot="10800000">
            <a:off x="397359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5;p17">
            <a:extLst>
              <a:ext uri="{FF2B5EF4-FFF2-40B4-BE49-F238E27FC236}">
                <a16:creationId xmlns:a16="http://schemas.microsoft.com/office/drawing/2014/main" id="{AC166304-C588-02B0-6F63-BFA41ABBCF73}"/>
              </a:ext>
            </a:extLst>
          </p:cNvPr>
          <p:cNvCxnSpPr>
            <a:cxnSpLocks/>
          </p:cNvCxnSpPr>
          <p:nvPr/>
        </p:nvCxnSpPr>
        <p:spPr>
          <a:xfrm rot="10800000">
            <a:off x="505761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56718BE7-6FF6-0955-B13D-31254E535D39}"/>
              </a:ext>
            </a:extLst>
          </p:cNvPr>
          <p:cNvCxnSpPr>
            <a:cxnSpLocks/>
          </p:cNvCxnSpPr>
          <p:nvPr/>
        </p:nvCxnSpPr>
        <p:spPr>
          <a:xfrm rot="10800000">
            <a:off x="180556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87;p17">
            <a:extLst>
              <a:ext uri="{FF2B5EF4-FFF2-40B4-BE49-F238E27FC236}">
                <a16:creationId xmlns:a16="http://schemas.microsoft.com/office/drawing/2014/main" id="{484822E3-850F-0559-D3B5-BA5BEE902034}"/>
              </a:ext>
            </a:extLst>
          </p:cNvPr>
          <p:cNvSpPr/>
          <p:nvPr/>
        </p:nvSpPr>
        <p:spPr>
          <a:xfrm>
            <a:off x="277628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87;p17">
            <a:extLst>
              <a:ext uri="{FF2B5EF4-FFF2-40B4-BE49-F238E27FC236}">
                <a16:creationId xmlns:a16="http://schemas.microsoft.com/office/drawing/2014/main" id="{AD00F4FA-686E-E4E5-8AEA-1E288E8CD415}"/>
              </a:ext>
            </a:extLst>
          </p:cNvPr>
          <p:cNvSpPr/>
          <p:nvPr/>
        </p:nvSpPr>
        <p:spPr>
          <a:xfrm>
            <a:off x="3886080" y="3701520"/>
            <a:ext cx="174300" cy="524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9859D7-4297-7114-78A3-6D86E22AD23F}"/>
              </a:ext>
            </a:extLst>
          </p:cNvPr>
          <p:cNvSpPr txBox="1"/>
          <p:nvPr/>
        </p:nvSpPr>
        <p:spPr>
          <a:xfrm>
            <a:off x="1496635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3BA772-6A06-DB3E-7C62-D7D756E3BD0B}"/>
              </a:ext>
            </a:extLst>
          </p:cNvPr>
          <p:cNvSpPr txBox="1"/>
          <p:nvPr/>
        </p:nvSpPr>
        <p:spPr>
          <a:xfrm>
            <a:off x="2554501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682A93-BEF6-E79F-FF55-60199E0F2D88}"/>
              </a:ext>
            </a:extLst>
          </p:cNvPr>
          <p:cNvSpPr txBox="1"/>
          <p:nvPr/>
        </p:nvSpPr>
        <p:spPr>
          <a:xfrm>
            <a:off x="3612367" y="5588750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bank</a:t>
            </a:r>
            <a:endParaRPr kumimoji="1"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DC5CA4-5B3F-A3B3-C5D2-D5380EA5B490}"/>
              </a:ext>
            </a:extLst>
          </p:cNvPr>
          <p:cNvSpPr txBox="1"/>
          <p:nvPr/>
        </p:nvSpPr>
        <p:spPr>
          <a:xfrm>
            <a:off x="4619497" y="558875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25" name="Google Shape;204;p17">
            <a:extLst>
              <a:ext uri="{FF2B5EF4-FFF2-40B4-BE49-F238E27FC236}">
                <a16:creationId xmlns:a16="http://schemas.microsoft.com/office/drawing/2014/main" id="{95FD8C3B-2420-4F0A-D600-7CFA4CCCAA83}"/>
              </a:ext>
            </a:extLst>
          </p:cNvPr>
          <p:cNvSpPr/>
          <p:nvPr/>
        </p:nvSpPr>
        <p:spPr>
          <a:xfrm>
            <a:off x="1359769" y="460637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Recurrent Neural Network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1CB706-FF29-548B-F3A1-E040223E44EC}"/>
              </a:ext>
            </a:extLst>
          </p:cNvPr>
          <p:cNvSpPr txBox="1"/>
          <p:nvPr/>
        </p:nvSpPr>
        <p:spPr>
          <a:xfrm>
            <a:off x="2109334" y="2171685"/>
            <a:ext cx="2609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open a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r>
              <a:rPr kumimoji="1" lang="en-US" altLang="zh-TW" sz="2000" dirty="0"/>
              <a:t> account</a:t>
            </a:r>
            <a:endParaRPr kumimoji="1"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626B2C-03EC-545B-C2B7-0049AEF0B805}"/>
              </a:ext>
            </a:extLst>
          </p:cNvPr>
          <p:cNvSpPr txBox="1"/>
          <p:nvPr/>
        </p:nvSpPr>
        <p:spPr>
          <a:xfrm>
            <a:off x="6987895" y="2171685"/>
            <a:ext cx="23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on the river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endParaRPr kumimoji="1" lang="zh-TW" altLang="en-US" sz="2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81567CE-D128-0DF8-99D8-77E1962A0EEF}"/>
              </a:ext>
            </a:extLst>
          </p:cNvPr>
          <p:cNvSpPr txBox="1"/>
          <p:nvPr/>
        </p:nvSpPr>
        <p:spPr>
          <a:xfrm>
            <a:off x="4718564" y="2663450"/>
            <a:ext cx="238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same word vector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E48A33A4-A0F8-4A30-E3D7-0AAA1D371BEF}"/>
              </a:ext>
            </a:extLst>
          </p:cNvPr>
          <p:cNvCxnSpPr>
            <a:endCxn id="30" idx="2"/>
          </p:cNvCxnSpPr>
          <p:nvPr/>
        </p:nvCxnSpPr>
        <p:spPr>
          <a:xfrm flipH="1" flipV="1">
            <a:off x="3413949" y="2571795"/>
            <a:ext cx="1176905" cy="268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A368A596-20BF-5610-08D4-9FF99FA70BB7}"/>
              </a:ext>
            </a:extLst>
          </p:cNvPr>
          <p:cNvCxnSpPr>
            <a:cxnSpLocks/>
          </p:cNvCxnSpPr>
          <p:nvPr/>
        </p:nvCxnSpPr>
        <p:spPr>
          <a:xfrm flipV="1">
            <a:off x="6987895" y="2541638"/>
            <a:ext cx="1835594" cy="315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87;p17">
            <a:extLst>
              <a:ext uri="{FF2B5EF4-FFF2-40B4-BE49-F238E27FC236}">
                <a16:creationId xmlns:a16="http://schemas.microsoft.com/office/drawing/2014/main" id="{16D1C3FD-A2F9-3DA2-2435-F00F05D34B06}"/>
              </a:ext>
            </a:extLst>
          </p:cNvPr>
          <p:cNvSpPr/>
          <p:nvPr/>
        </p:nvSpPr>
        <p:spPr>
          <a:xfrm>
            <a:off x="6864136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89;p17">
            <a:extLst>
              <a:ext uri="{FF2B5EF4-FFF2-40B4-BE49-F238E27FC236}">
                <a16:creationId xmlns:a16="http://schemas.microsoft.com/office/drawing/2014/main" id="{E8BB0FAD-9A13-BC84-403C-E3ADFAE851E1}"/>
              </a:ext>
            </a:extLst>
          </p:cNvPr>
          <p:cNvSpPr/>
          <p:nvPr/>
        </p:nvSpPr>
        <p:spPr>
          <a:xfrm>
            <a:off x="10115633" y="3701520"/>
            <a:ext cx="174300" cy="524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193;p17">
            <a:extLst>
              <a:ext uri="{FF2B5EF4-FFF2-40B4-BE49-F238E27FC236}">
                <a16:creationId xmlns:a16="http://schemas.microsoft.com/office/drawing/2014/main" id="{0156B515-0988-2632-7EBB-89C49699242B}"/>
              </a:ext>
            </a:extLst>
          </p:cNvPr>
          <p:cNvCxnSpPr>
            <a:cxnSpLocks/>
          </p:cNvCxnSpPr>
          <p:nvPr/>
        </p:nvCxnSpPr>
        <p:spPr>
          <a:xfrm rot="10800000">
            <a:off x="800915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194;p17">
            <a:extLst>
              <a:ext uri="{FF2B5EF4-FFF2-40B4-BE49-F238E27FC236}">
                <a16:creationId xmlns:a16="http://schemas.microsoft.com/office/drawing/2014/main" id="{48A83194-0D5C-B791-24EC-BA5B02191B42}"/>
              </a:ext>
            </a:extLst>
          </p:cNvPr>
          <p:cNvCxnSpPr>
            <a:cxnSpLocks/>
          </p:cNvCxnSpPr>
          <p:nvPr/>
        </p:nvCxnSpPr>
        <p:spPr>
          <a:xfrm rot="10800000">
            <a:off x="9125606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195;p17">
            <a:extLst>
              <a:ext uri="{FF2B5EF4-FFF2-40B4-BE49-F238E27FC236}">
                <a16:creationId xmlns:a16="http://schemas.microsoft.com/office/drawing/2014/main" id="{1B04B251-659A-3AE9-188F-3E014C826192}"/>
              </a:ext>
            </a:extLst>
          </p:cNvPr>
          <p:cNvCxnSpPr>
            <a:cxnSpLocks/>
          </p:cNvCxnSpPr>
          <p:nvPr/>
        </p:nvCxnSpPr>
        <p:spPr>
          <a:xfrm rot="10800000">
            <a:off x="1020333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195;p17">
            <a:extLst>
              <a:ext uri="{FF2B5EF4-FFF2-40B4-BE49-F238E27FC236}">
                <a16:creationId xmlns:a16="http://schemas.microsoft.com/office/drawing/2014/main" id="{CD9A471E-9A70-5519-33F8-1A8ACF58898A}"/>
              </a:ext>
            </a:extLst>
          </p:cNvPr>
          <p:cNvCxnSpPr>
            <a:cxnSpLocks/>
          </p:cNvCxnSpPr>
          <p:nvPr/>
        </p:nvCxnSpPr>
        <p:spPr>
          <a:xfrm rot="10800000">
            <a:off x="6951288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193;p17">
            <a:extLst>
              <a:ext uri="{FF2B5EF4-FFF2-40B4-BE49-F238E27FC236}">
                <a16:creationId xmlns:a16="http://schemas.microsoft.com/office/drawing/2014/main" id="{42004B3F-0BA9-189D-C230-1B79DC9FA5E2}"/>
              </a:ext>
            </a:extLst>
          </p:cNvPr>
          <p:cNvCxnSpPr>
            <a:cxnSpLocks/>
          </p:cNvCxnSpPr>
          <p:nvPr/>
        </p:nvCxnSpPr>
        <p:spPr>
          <a:xfrm rot="10800000">
            <a:off x="800915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4;p17">
            <a:extLst>
              <a:ext uri="{FF2B5EF4-FFF2-40B4-BE49-F238E27FC236}">
                <a16:creationId xmlns:a16="http://schemas.microsoft.com/office/drawing/2014/main" id="{C15386B3-0192-B5EE-C8F8-74CA07542B4A}"/>
              </a:ext>
            </a:extLst>
          </p:cNvPr>
          <p:cNvCxnSpPr>
            <a:cxnSpLocks/>
          </p:cNvCxnSpPr>
          <p:nvPr/>
        </p:nvCxnSpPr>
        <p:spPr>
          <a:xfrm rot="10800000">
            <a:off x="911931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95;p17">
            <a:extLst>
              <a:ext uri="{FF2B5EF4-FFF2-40B4-BE49-F238E27FC236}">
                <a16:creationId xmlns:a16="http://schemas.microsoft.com/office/drawing/2014/main" id="{9BBB9D2A-7120-F22E-E3B8-265C85B60366}"/>
              </a:ext>
            </a:extLst>
          </p:cNvPr>
          <p:cNvCxnSpPr>
            <a:cxnSpLocks/>
          </p:cNvCxnSpPr>
          <p:nvPr/>
        </p:nvCxnSpPr>
        <p:spPr>
          <a:xfrm rot="10800000">
            <a:off x="1020333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95;p17">
            <a:extLst>
              <a:ext uri="{FF2B5EF4-FFF2-40B4-BE49-F238E27FC236}">
                <a16:creationId xmlns:a16="http://schemas.microsoft.com/office/drawing/2014/main" id="{C02D29BF-6441-A47E-D96E-982B57D6C6AF}"/>
              </a:ext>
            </a:extLst>
          </p:cNvPr>
          <p:cNvCxnSpPr>
            <a:cxnSpLocks/>
          </p:cNvCxnSpPr>
          <p:nvPr/>
        </p:nvCxnSpPr>
        <p:spPr>
          <a:xfrm rot="10800000">
            <a:off x="695128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87;p17">
            <a:extLst>
              <a:ext uri="{FF2B5EF4-FFF2-40B4-BE49-F238E27FC236}">
                <a16:creationId xmlns:a16="http://schemas.microsoft.com/office/drawing/2014/main" id="{8D1B1B58-B0B0-03B2-5B77-03A1D045144E}"/>
              </a:ext>
            </a:extLst>
          </p:cNvPr>
          <p:cNvSpPr/>
          <p:nvPr/>
        </p:nvSpPr>
        <p:spPr>
          <a:xfrm>
            <a:off x="792200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35E7FF2-0495-765B-965A-16583D3D72B6}"/>
              </a:ext>
            </a:extLst>
          </p:cNvPr>
          <p:cNvSpPr txBox="1"/>
          <p:nvPr/>
        </p:nvSpPr>
        <p:spPr>
          <a:xfrm>
            <a:off x="6642355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on</a:t>
            </a:r>
            <a:endParaRPr kumimoji="1" lang="zh-TW" altLang="en-US" sz="16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04C23A-D8B6-9304-A6EC-232B105956B5}"/>
              </a:ext>
            </a:extLst>
          </p:cNvPr>
          <p:cNvSpPr txBox="1"/>
          <p:nvPr/>
        </p:nvSpPr>
        <p:spPr>
          <a:xfrm>
            <a:off x="7700221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the</a:t>
            </a:r>
            <a:endParaRPr kumimoji="1"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973999B-66D1-7992-428F-425BDBE876F3}"/>
              </a:ext>
            </a:extLst>
          </p:cNvPr>
          <p:cNvSpPr txBox="1"/>
          <p:nvPr/>
        </p:nvSpPr>
        <p:spPr>
          <a:xfrm>
            <a:off x="8758087" y="5588750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river</a:t>
            </a:r>
            <a:endParaRPr kumimoji="1" lang="zh-TW" altLang="en-US" sz="16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0E8DE4-00AB-FE85-5265-BBA053A3A7CA}"/>
              </a:ext>
            </a:extLst>
          </p:cNvPr>
          <p:cNvSpPr txBox="1"/>
          <p:nvPr/>
        </p:nvSpPr>
        <p:spPr>
          <a:xfrm>
            <a:off x="9765217" y="558875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bank</a:t>
            </a:r>
            <a:endParaRPr kumimoji="1" lang="zh-TW" altLang="en-US" sz="1600" dirty="0"/>
          </a:p>
        </p:txBody>
      </p:sp>
      <p:sp>
        <p:nvSpPr>
          <p:cNvPr id="54" name="Google Shape;204;p17">
            <a:extLst>
              <a:ext uri="{FF2B5EF4-FFF2-40B4-BE49-F238E27FC236}">
                <a16:creationId xmlns:a16="http://schemas.microsoft.com/office/drawing/2014/main" id="{DC2BF388-E1DC-3DAE-E75F-CC3FCBE65EE7}"/>
              </a:ext>
            </a:extLst>
          </p:cNvPr>
          <p:cNvSpPr/>
          <p:nvPr/>
        </p:nvSpPr>
        <p:spPr>
          <a:xfrm>
            <a:off x="6505489" y="460637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Recurrent Neural Network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55" name="Google Shape;187;p17">
            <a:extLst>
              <a:ext uri="{FF2B5EF4-FFF2-40B4-BE49-F238E27FC236}">
                <a16:creationId xmlns:a16="http://schemas.microsoft.com/office/drawing/2014/main" id="{C12059AA-F757-8D27-2F6F-03D708299573}"/>
              </a:ext>
            </a:extLst>
          </p:cNvPr>
          <p:cNvSpPr/>
          <p:nvPr/>
        </p:nvSpPr>
        <p:spPr>
          <a:xfrm>
            <a:off x="4979889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87;p17">
            <a:extLst>
              <a:ext uri="{FF2B5EF4-FFF2-40B4-BE49-F238E27FC236}">
                <a16:creationId xmlns:a16="http://schemas.microsoft.com/office/drawing/2014/main" id="{2968AA86-835B-AE02-CE5D-BE1B1D73A053}"/>
              </a:ext>
            </a:extLst>
          </p:cNvPr>
          <p:cNvSpPr/>
          <p:nvPr/>
        </p:nvSpPr>
        <p:spPr>
          <a:xfrm>
            <a:off x="903934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12B2D575-AF4A-8601-58A3-0374A3830888}"/>
              </a:ext>
            </a:extLst>
          </p:cNvPr>
          <p:cNvSpPr txBox="1"/>
          <p:nvPr/>
        </p:nvSpPr>
        <p:spPr>
          <a:xfrm>
            <a:off x="4540573" y="6092495"/>
            <a:ext cx="3623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How about bi-directional?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7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0DE9D-27FC-1F06-AD50-F50C52D7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25</a:t>
            </a:fld>
            <a:endParaRPr kumimoji="1" lang="zh-TW" altLang="en-US" dirty="0"/>
          </a:p>
        </p:txBody>
      </p:sp>
      <p:sp>
        <p:nvSpPr>
          <p:cNvPr id="5" name="Google Shape;187;p17">
            <a:extLst>
              <a:ext uri="{FF2B5EF4-FFF2-40B4-BE49-F238E27FC236}">
                <a16:creationId xmlns:a16="http://schemas.microsoft.com/office/drawing/2014/main" id="{AC30003C-A872-2541-38F2-D99495BC6AC0}"/>
              </a:ext>
            </a:extLst>
          </p:cNvPr>
          <p:cNvSpPr/>
          <p:nvPr/>
        </p:nvSpPr>
        <p:spPr>
          <a:xfrm>
            <a:off x="1718416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" name="Google Shape;193;p17">
            <a:extLst>
              <a:ext uri="{FF2B5EF4-FFF2-40B4-BE49-F238E27FC236}">
                <a16:creationId xmlns:a16="http://schemas.microsoft.com/office/drawing/2014/main" id="{EFEB3EB0-1C93-C495-F927-FBD7B3EA9A20}"/>
              </a:ext>
            </a:extLst>
          </p:cNvPr>
          <p:cNvCxnSpPr>
            <a:cxnSpLocks/>
          </p:cNvCxnSpPr>
          <p:nvPr/>
        </p:nvCxnSpPr>
        <p:spPr>
          <a:xfrm rot="10800000">
            <a:off x="286343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94;p17">
            <a:extLst>
              <a:ext uri="{FF2B5EF4-FFF2-40B4-BE49-F238E27FC236}">
                <a16:creationId xmlns:a16="http://schemas.microsoft.com/office/drawing/2014/main" id="{0E6C7A46-7BF8-5341-C2D7-830E5B38A622}"/>
              </a:ext>
            </a:extLst>
          </p:cNvPr>
          <p:cNvCxnSpPr>
            <a:cxnSpLocks/>
          </p:cNvCxnSpPr>
          <p:nvPr/>
        </p:nvCxnSpPr>
        <p:spPr>
          <a:xfrm rot="10800000">
            <a:off x="3979886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95;p17">
            <a:extLst>
              <a:ext uri="{FF2B5EF4-FFF2-40B4-BE49-F238E27FC236}">
                <a16:creationId xmlns:a16="http://schemas.microsoft.com/office/drawing/2014/main" id="{4FB44663-3152-D330-DF40-EFA78B592F94}"/>
              </a:ext>
            </a:extLst>
          </p:cNvPr>
          <p:cNvCxnSpPr>
            <a:cxnSpLocks/>
          </p:cNvCxnSpPr>
          <p:nvPr/>
        </p:nvCxnSpPr>
        <p:spPr>
          <a:xfrm rot="10800000">
            <a:off x="505761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95;p17">
            <a:extLst>
              <a:ext uri="{FF2B5EF4-FFF2-40B4-BE49-F238E27FC236}">
                <a16:creationId xmlns:a16="http://schemas.microsoft.com/office/drawing/2014/main" id="{6E3B520F-AE0C-B7F0-1B1C-235F37190227}"/>
              </a:ext>
            </a:extLst>
          </p:cNvPr>
          <p:cNvCxnSpPr>
            <a:cxnSpLocks/>
          </p:cNvCxnSpPr>
          <p:nvPr/>
        </p:nvCxnSpPr>
        <p:spPr>
          <a:xfrm rot="10800000">
            <a:off x="1805568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93;p17">
            <a:extLst>
              <a:ext uri="{FF2B5EF4-FFF2-40B4-BE49-F238E27FC236}">
                <a16:creationId xmlns:a16="http://schemas.microsoft.com/office/drawing/2014/main" id="{52498966-AEBD-CC5F-CAE1-61EB7228EF62}"/>
              </a:ext>
            </a:extLst>
          </p:cNvPr>
          <p:cNvCxnSpPr>
            <a:cxnSpLocks/>
          </p:cNvCxnSpPr>
          <p:nvPr/>
        </p:nvCxnSpPr>
        <p:spPr>
          <a:xfrm rot="10800000">
            <a:off x="286343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4;p17">
            <a:extLst>
              <a:ext uri="{FF2B5EF4-FFF2-40B4-BE49-F238E27FC236}">
                <a16:creationId xmlns:a16="http://schemas.microsoft.com/office/drawing/2014/main" id="{5B12045E-BCEB-A305-2E91-2A8700EA4829}"/>
              </a:ext>
            </a:extLst>
          </p:cNvPr>
          <p:cNvCxnSpPr>
            <a:cxnSpLocks/>
          </p:cNvCxnSpPr>
          <p:nvPr/>
        </p:nvCxnSpPr>
        <p:spPr>
          <a:xfrm rot="10800000">
            <a:off x="397359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5;p17">
            <a:extLst>
              <a:ext uri="{FF2B5EF4-FFF2-40B4-BE49-F238E27FC236}">
                <a16:creationId xmlns:a16="http://schemas.microsoft.com/office/drawing/2014/main" id="{AC166304-C588-02B0-6F63-BFA41ABBCF73}"/>
              </a:ext>
            </a:extLst>
          </p:cNvPr>
          <p:cNvCxnSpPr>
            <a:cxnSpLocks/>
          </p:cNvCxnSpPr>
          <p:nvPr/>
        </p:nvCxnSpPr>
        <p:spPr>
          <a:xfrm rot="10800000">
            <a:off x="505761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56718BE7-6FF6-0955-B13D-31254E535D39}"/>
              </a:ext>
            </a:extLst>
          </p:cNvPr>
          <p:cNvCxnSpPr>
            <a:cxnSpLocks/>
          </p:cNvCxnSpPr>
          <p:nvPr/>
        </p:nvCxnSpPr>
        <p:spPr>
          <a:xfrm rot="10800000">
            <a:off x="180556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Google Shape;187;p17">
            <a:extLst>
              <a:ext uri="{FF2B5EF4-FFF2-40B4-BE49-F238E27FC236}">
                <a16:creationId xmlns:a16="http://schemas.microsoft.com/office/drawing/2014/main" id="{484822E3-850F-0559-D3B5-BA5BEE902034}"/>
              </a:ext>
            </a:extLst>
          </p:cNvPr>
          <p:cNvSpPr/>
          <p:nvPr/>
        </p:nvSpPr>
        <p:spPr>
          <a:xfrm>
            <a:off x="277628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87;p17">
            <a:extLst>
              <a:ext uri="{FF2B5EF4-FFF2-40B4-BE49-F238E27FC236}">
                <a16:creationId xmlns:a16="http://schemas.microsoft.com/office/drawing/2014/main" id="{AD00F4FA-686E-E4E5-8AEA-1E288E8CD415}"/>
              </a:ext>
            </a:extLst>
          </p:cNvPr>
          <p:cNvSpPr/>
          <p:nvPr/>
        </p:nvSpPr>
        <p:spPr>
          <a:xfrm>
            <a:off x="3886080" y="3701520"/>
            <a:ext cx="174300" cy="524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9859D7-4297-7114-78A3-6D86E22AD23F}"/>
              </a:ext>
            </a:extLst>
          </p:cNvPr>
          <p:cNvSpPr txBox="1"/>
          <p:nvPr/>
        </p:nvSpPr>
        <p:spPr>
          <a:xfrm>
            <a:off x="1496635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43BA772-6A06-DB3E-7C62-D7D756E3BD0B}"/>
              </a:ext>
            </a:extLst>
          </p:cNvPr>
          <p:cNvSpPr txBox="1"/>
          <p:nvPr/>
        </p:nvSpPr>
        <p:spPr>
          <a:xfrm>
            <a:off x="2554501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682A93-BEF6-E79F-FF55-60199E0F2D88}"/>
              </a:ext>
            </a:extLst>
          </p:cNvPr>
          <p:cNvSpPr txBox="1"/>
          <p:nvPr/>
        </p:nvSpPr>
        <p:spPr>
          <a:xfrm>
            <a:off x="3612367" y="5588750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bank</a:t>
            </a:r>
            <a:endParaRPr kumimoji="1" lang="zh-TW" altLang="en-US" sz="16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DC5CA4-5B3F-A3B3-C5D2-D5380EA5B490}"/>
              </a:ext>
            </a:extLst>
          </p:cNvPr>
          <p:cNvSpPr txBox="1"/>
          <p:nvPr/>
        </p:nvSpPr>
        <p:spPr>
          <a:xfrm>
            <a:off x="4619497" y="558875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25" name="Google Shape;204;p17">
            <a:extLst>
              <a:ext uri="{FF2B5EF4-FFF2-40B4-BE49-F238E27FC236}">
                <a16:creationId xmlns:a16="http://schemas.microsoft.com/office/drawing/2014/main" id="{95FD8C3B-2420-4F0A-D600-7CFA4CCCAA83}"/>
              </a:ext>
            </a:extLst>
          </p:cNvPr>
          <p:cNvSpPr/>
          <p:nvPr/>
        </p:nvSpPr>
        <p:spPr>
          <a:xfrm>
            <a:off x="1359769" y="460637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Transformer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1CB706-FF29-548B-F3A1-E040223E44EC}"/>
              </a:ext>
            </a:extLst>
          </p:cNvPr>
          <p:cNvSpPr txBox="1"/>
          <p:nvPr/>
        </p:nvSpPr>
        <p:spPr>
          <a:xfrm>
            <a:off x="2109334" y="2171685"/>
            <a:ext cx="2609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open a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r>
              <a:rPr kumimoji="1" lang="en-US" altLang="zh-TW" sz="2000" dirty="0"/>
              <a:t> account</a:t>
            </a:r>
            <a:endParaRPr kumimoji="1"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626B2C-03EC-545B-C2B7-0049AEF0B805}"/>
              </a:ext>
            </a:extLst>
          </p:cNvPr>
          <p:cNvSpPr txBox="1"/>
          <p:nvPr/>
        </p:nvSpPr>
        <p:spPr>
          <a:xfrm>
            <a:off x="6987895" y="2171685"/>
            <a:ext cx="23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on the river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endParaRPr kumimoji="1" lang="zh-TW" altLang="en-US" sz="2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81567CE-D128-0DF8-99D8-77E1962A0EEF}"/>
              </a:ext>
            </a:extLst>
          </p:cNvPr>
          <p:cNvSpPr txBox="1"/>
          <p:nvPr/>
        </p:nvSpPr>
        <p:spPr>
          <a:xfrm>
            <a:off x="4718564" y="2663450"/>
            <a:ext cx="238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same word vector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E48A33A4-A0F8-4A30-E3D7-0AAA1D371BEF}"/>
              </a:ext>
            </a:extLst>
          </p:cNvPr>
          <p:cNvCxnSpPr>
            <a:endCxn id="30" idx="2"/>
          </p:cNvCxnSpPr>
          <p:nvPr/>
        </p:nvCxnSpPr>
        <p:spPr>
          <a:xfrm flipH="1" flipV="1">
            <a:off x="3413949" y="2571795"/>
            <a:ext cx="1176905" cy="268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A368A596-20BF-5610-08D4-9FF99FA70BB7}"/>
              </a:ext>
            </a:extLst>
          </p:cNvPr>
          <p:cNvCxnSpPr>
            <a:cxnSpLocks/>
          </p:cNvCxnSpPr>
          <p:nvPr/>
        </p:nvCxnSpPr>
        <p:spPr>
          <a:xfrm flipV="1">
            <a:off x="6987895" y="2541638"/>
            <a:ext cx="1835594" cy="315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87;p17">
            <a:extLst>
              <a:ext uri="{FF2B5EF4-FFF2-40B4-BE49-F238E27FC236}">
                <a16:creationId xmlns:a16="http://schemas.microsoft.com/office/drawing/2014/main" id="{16D1C3FD-A2F9-3DA2-2435-F00F05D34B06}"/>
              </a:ext>
            </a:extLst>
          </p:cNvPr>
          <p:cNvSpPr/>
          <p:nvPr/>
        </p:nvSpPr>
        <p:spPr>
          <a:xfrm>
            <a:off x="6864136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189;p17">
            <a:extLst>
              <a:ext uri="{FF2B5EF4-FFF2-40B4-BE49-F238E27FC236}">
                <a16:creationId xmlns:a16="http://schemas.microsoft.com/office/drawing/2014/main" id="{E8BB0FAD-9A13-BC84-403C-E3ADFAE851E1}"/>
              </a:ext>
            </a:extLst>
          </p:cNvPr>
          <p:cNvSpPr/>
          <p:nvPr/>
        </p:nvSpPr>
        <p:spPr>
          <a:xfrm>
            <a:off x="10115633" y="3701520"/>
            <a:ext cx="174300" cy="5247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193;p17">
            <a:extLst>
              <a:ext uri="{FF2B5EF4-FFF2-40B4-BE49-F238E27FC236}">
                <a16:creationId xmlns:a16="http://schemas.microsoft.com/office/drawing/2014/main" id="{0156B515-0988-2632-7EBB-89C49699242B}"/>
              </a:ext>
            </a:extLst>
          </p:cNvPr>
          <p:cNvCxnSpPr>
            <a:cxnSpLocks/>
          </p:cNvCxnSpPr>
          <p:nvPr/>
        </p:nvCxnSpPr>
        <p:spPr>
          <a:xfrm rot="10800000">
            <a:off x="800915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" name="Google Shape;194;p17">
            <a:extLst>
              <a:ext uri="{FF2B5EF4-FFF2-40B4-BE49-F238E27FC236}">
                <a16:creationId xmlns:a16="http://schemas.microsoft.com/office/drawing/2014/main" id="{48A83194-0D5C-B791-24EC-BA5B02191B42}"/>
              </a:ext>
            </a:extLst>
          </p:cNvPr>
          <p:cNvCxnSpPr>
            <a:cxnSpLocks/>
          </p:cNvCxnSpPr>
          <p:nvPr/>
        </p:nvCxnSpPr>
        <p:spPr>
          <a:xfrm rot="10800000">
            <a:off x="9125606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" name="Google Shape;195;p17">
            <a:extLst>
              <a:ext uri="{FF2B5EF4-FFF2-40B4-BE49-F238E27FC236}">
                <a16:creationId xmlns:a16="http://schemas.microsoft.com/office/drawing/2014/main" id="{1B04B251-659A-3AE9-188F-3E014C826192}"/>
              </a:ext>
            </a:extLst>
          </p:cNvPr>
          <p:cNvCxnSpPr>
            <a:cxnSpLocks/>
          </p:cNvCxnSpPr>
          <p:nvPr/>
        </p:nvCxnSpPr>
        <p:spPr>
          <a:xfrm rot="10800000">
            <a:off x="10203333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" name="Google Shape;195;p17">
            <a:extLst>
              <a:ext uri="{FF2B5EF4-FFF2-40B4-BE49-F238E27FC236}">
                <a16:creationId xmlns:a16="http://schemas.microsoft.com/office/drawing/2014/main" id="{CD9A471E-9A70-5519-33F8-1A8ACF58898A}"/>
              </a:ext>
            </a:extLst>
          </p:cNvPr>
          <p:cNvCxnSpPr>
            <a:cxnSpLocks/>
          </p:cNvCxnSpPr>
          <p:nvPr/>
        </p:nvCxnSpPr>
        <p:spPr>
          <a:xfrm rot="10800000">
            <a:off x="6951288" y="541878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193;p17">
            <a:extLst>
              <a:ext uri="{FF2B5EF4-FFF2-40B4-BE49-F238E27FC236}">
                <a16:creationId xmlns:a16="http://schemas.microsoft.com/office/drawing/2014/main" id="{42004B3F-0BA9-189D-C230-1B79DC9FA5E2}"/>
              </a:ext>
            </a:extLst>
          </p:cNvPr>
          <p:cNvCxnSpPr>
            <a:cxnSpLocks/>
          </p:cNvCxnSpPr>
          <p:nvPr/>
        </p:nvCxnSpPr>
        <p:spPr>
          <a:xfrm rot="10800000">
            <a:off x="800915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194;p17">
            <a:extLst>
              <a:ext uri="{FF2B5EF4-FFF2-40B4-BE49-F238E27FC236}">
                <a16:creationId xmlns:a16="http://schemas.microsoft.com/office/drawing/2014/main" id="{C15386B3-0192-B5EE-C8F8-74CA07542B4A}"/>
              </a:ext>
            </a:extLst>
          </p:cNvPr>
          <p:cNvCxnSpPr>
            <a:cxnSpLocks/>
          </p:cNvCxnSpPr>
          <p:nvPr/>
        </p:nvCxnSpPr>
        <p:spPr>
          <a:xfrm rot="10800000">
            <a:off x="911931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195;p17">
            <a:extLst>
              <a:ext uri="{FF2B5EF4-FFF2-40B4-BE49-F238E27FC236}">
                <a16:creationId xmlns:a16="http://schemas.microsoft.com/office/drawing/2014/main" id="{9BBB9D2A-7120-F22E-E3B8-265C85B60366}"/>
              </a:ext>
            </a:extLst>
          </p:cNvPr>
          <p:cNvCxnSpPr>
            <a:cxnSpLocks/>
          </p:cNvCxnSpPr>
          <p:nvPr/>
        </p:nvCxnSpPr>
        <p:spPr>
          <a:xfrm rot="10800000">
            <a:off x="10203333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195;p17">
            <a:extLst>
              <a:ext uri="{FF2B5EF4-FFF2-40B4-BE49-F238E27FC236}">
                <a16:creationId xmlns:a16="http://schemas.microsoft.com/office/drawing/2014/main" id="{C02D29BF-6441-A47E-D96E-982B57D6C6AF}"/>
              </a:ext>
            </a:extLst>
          </p:cNvPr>
          <p:cNvCxnSpPr>
            <a:cxnSpLocks/>
          </p:cNvCxnSpPr>
          <p:nvPr/>
        </p:nvCxnSpPr>
        <p:spPr>
          <a:xfrm rot="10800000">
            <a:off x="6951287" y="432990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8" name="Google Shape;187;p17">
            <a:extLst>
              <a:ext uri="{FF2B5EF4-FFF2-40B4-BE49-F238E27FC236}">
                <a16:creationId xmlns:a16="http://schemas.microsoft.com/office/drawing/2014/main" id="{8D1B1B58-B0B0-03B2-5B77-03A1D045144E}"/>
              </a:ext>
            </a:extLst>
          </p:cNvPr>
          <p:cNvSpPr/>
          <p:nvPr/>
        </p:nvSpPr>
        <p:spPr>
          <a:xfrm>
            <a:off x="792200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35E7FF2-0495-765B-965A-16583D3D72B6}"/>
              </a:ext>
            </a:extLst>
          </p:cNvPr>
          <p:cNvSpPr txBox="1"/>
          <p:nvPr/>
        </p:nvSpPr>
        <p:spPr>
          <a:xfrm>
            <a:off x="6642355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on</a:t>
            </a:r>
            <a:endParaRPr kumimoji="1" lang="zh-TW" altLang="en-US" sz="16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C04C23A-D8B6-9304-A6EC-232B105956B5}"/>
              </a:ext>
            </a:extLst>
          </p:cNvPr>
          <p:cNvSpPr txBox="1"/>
          <p:nvPr/>
        </p:nvSpPr>
        <p:spPr>
          <a:xfrm>
            <a:off x="7700221" y="558875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the</a:t>
            </a:r>
            <a:endParaRPr kumimoji="1" lang="zh-TW" altLang="en-US" sz="16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973999B-66D1-7992-428F-425BDBE876F3}"/>
              </a:ext>
            </a:extLst>
          </p:cNvPr>
          <p:cNvSpPr txBox="1"/>
          <p:nvPr/>
        </p:nvSpPr>
        <p:spPr>
          <a:xfrm>
            <a:off x="8758087" y="5588750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river</a:t>
            </a:r>
            <a:endParaRPr kumimoji="1" lang="zh-TW" altLang="en-US" sz="1600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1B0E8DE4-00AB-FE85-5265-BBA053A3A7CA}"/>
              </a:ext>
            </a:extLst>
          </p:cNvPr>
          <p:cNvSpPr txBox="1"/>
          <p:nvPr/>
        </p:nvSpPr>
        <p:spPr>
          <a:xfrm>
            <a:off x="9765217" y="558875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bank</a:t>
            </a:r>
            <a:endParaRPr kumimoji="1" lang="zh-TW" altLang="en-US" sz="1600" dirty="0"/>
          </a:p>
        </p:txBody>
      </p:sp>
      <p:sp>
        <p:nvSpPr>
          <p:cNvPr id="54" name="Google Shape;204;p17">
            <a:extLst>
              <a:ext uri="{FF2B5EF4-FFF2-40B4-BE49-F238E27FC236}">
                <a16:creationId xmlns:a16="http://schemas.microsoft.com/office/drawing/2014/main" id="{DC2BF388-E1DC-3DAE-E75F-CC3FCBE65EE7}"/>
              </a:ext>
            </a:extLst>
          </p:cNvPr>
          <p:cNvSpPr/>
          <p:nvPr/>
        </p:nvSpPr>
        <p:spPr>
          <a:xfrm>
            <a:off x="6505489" y="460637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Transformer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Contextual Embedding</a:t>
            </a:r>
            <a:r>
              <a:rPr lang="en-US" altLang="zh-TW" dirty="0"/>
              <a:t>)</a:t>
            </a:r>
            <a:endParaRPr lang="en-US" dirty="0"/>
          </a:p>
        </p:txBody>
      </p:sp>
      <p:sp>
        <p:nvSpPr>
          <p:cNvPr id="55" name="Google Shape;187;p17">
            <a:extLst>
              <a:ext uri="{FF2B5EF4-FFF2-40B4-BE49-F238E27FC236}">
                <a16:creationId xmlns:a16="http://schemas.microsoft.com/office/drawing/2014/main" id="{C12059AA-F757-8D27-2F6F-03D708299573}"/>
              </a:ext>
            </a:extLst>
          </p:cNvPr>
          <p:cNvSpPr/>
          <p:nvPr/>
        </p:nvSpPr>
        <p:spPr>
          <a:xfrm>
            <a:off x="4979889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187;p17">
            <a:extLst>
              <a:ext uri="{FF2B5EF4-FFF2-40B4-BE49-F238E27FC236}">
                <a16:creationId xmlns:a16="http://schemas.microsoft.com/office/drawing/2014/main" id="{2968AA86-835B-AE02-CE5D-BE1B1D73A053}"/>
              </a:ext>
            </a:extLst>
          </p:cNvPr>
          <p:cNvSpPr/>
          <p:nvPr/>
        </p:nvSpPr>
        <p:spPr>
          <a:xfrm>
            <a:off x="9039342" y="370152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" name="曲線接點 32">
            <a:extLst>
              <a:ext uri="{FF2B5EF4-FFF2-40B4-BE49-F238E27FC236}">
                <a16:creationId xmlns:a16="http://schemas.microsoft.com/office/drawing/2014/main" id="{6BD327ED-0A0F-D3F2-80BE-5500749A760D}"/>
              </a:ext>
            </a:extLst>
          </p:cNvPr>
          <p:cNvCxnSpPr>
            <a:cxnSpLocks/>
            <a:stCxn id="18" idx="0"/>
            <a:endCxn id="19" idx="0"/>
          </p:cNvCxnSpPr>
          <p:nvPr/>
        </p:nvCxnSpPr>
        <p:spPr>
          <a:xfrm rot="5400000" flipH="1" flipV="1">
            <a:off x="3418331" y="3146621"/>
            <a:ext cx="12700" cy="1109798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線接點 57">
            <a:extLst>
              <a:ext uri="{FF2B5EF4-FFF2-40B4-BE49-F238E27FC236}">
                <a16:creationId xmlns:a16="http://schemas.microsoft.com/office/drawing/2014/main" id="{38F09849-23E0-C4FA-8FC1-A33846EF6A0D}"/>
              </a:ext>
            </a:extLst>
          </p:cNvPr>
          <p:cNvCxnSpPr>
            <a:cxnSpLocks/>
            <a:stCxn id="5" idx="0"/>
            <a:endCxn id="19" idx="0"/>
          </p:cNvCxnSpPr>
          <p:nvPr/>
        </p:nvCxnSpPr>
        <p:spPr>
          <a:xfrm rot="5400000" flipH="1" flipV="1">
            <a:off x="2889398" y="2617688"/>
            <a:ext cx="12700" cy="2167664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線接點 73">
            <a:extLst>
              <a:ext uri="{FF2B5EF4-FFF2-40B4-BE49-F238E27FC236}">
                <a16:creationId xmlns:a16="http://schemas.microsoft.com/office/drawing/2014/main" id="{415B7242-3FFA-224F-4EF6-22C26F7A6998}"/>
              </a:ext>
            </a:extLst>
          </p:cNvPr>
          <p:cNvCxnSpPr>
            <a:cxnSpLocks/>
            <a:stCxn id="19" idx="0"/>
            <a:endCxn id="55" idx="0"/>
          </p:cNvCxnSpPr>
          <p:nvPr/>
        </p:nvCxnSpPr>
        <p:spPr>
          <a:xfrm rot="5400000" flipH="1" flipV="1">
            <a:off x="4520134" y="3154616"/>
            <a:ext cx="12700" cy="1093809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線接點 76">
            <a:extLst>
              <a:ext uri="{FF2B5EF4-FFF2-40B4-BE49-F238E27FC236}">
                <a16:creationId xmlns:a16="http://schemas.microsoft.com/office/drawing/2014/main" id="{8ECEE3E8-E143-C65F-AFB8-9722C2A7FC6F}"/>
              </a:ext>
            </a:extLst>
          </p:cNvPr>
          <p:cNvCxnSpPr>
            <a:cxnSpLocks/>
            <a:stCxn id="38" idx="0"/>
            <a:endCxn id="39" idx="0"/>
          </p:cNvCxnSpPr>
          <p:nvPr/>
        </p:nvCxnSpPr>
        <p:spPr>
          <a:xfrm rot="5400000" flipH="1" flipV="1">
            <a:off x="8577034" y="2075772"/>
            <a:ext cx="12700" cy="3251497"/>
          </a:xfrm>
          <a:prstGeom prst="curvedConnector3">
            <a:avLst>
              <a:gd name="adj1" fmla="val 2802528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線接點 79">
            <a:extLst>
              <a:ext uri="{FF2B5EF4-FFF2-40B4-BE49-F238E27FC236}">
                <a16:creationId xmlns:a16="http://schemas.microsoft.com/office/drawing/2014/main" id="{D36C1C63-5B07-D4F8-84C4-2D2A7AE15E7B}"/>
              </a:ext>
            </a:extLst>
          </p:cNvPr>
          <p:cNvCxnSpPr>
            <a:cxnSpLocks/>
            <a:stCxn id="48" idx="0"/>
            <a:endCxn id="39" idx="0"/>
          </p:cNvCxnSpPr>
          <p:nvPr/>
        </p:nvCxnSpPr>
        <p:spPr>
          <a:xfrm rot="5400000" flipH="1" flipV="1">
            <a:off x="9105967" y="2604705"/>
            <a:ext cx="12700" cy="2193631"/>
          </a:xfrm>
          <a:prstGeom prst="curvedConnector3">
            <a:avLst>
              <a:gd name="adj1" fmla="val 2893669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線接點 82">
            <a:extLst>
              <a:ext uri="{FF2B5EF4-FFF2-40B4-BE49-F238E27FC236}">
                <a16:creationId xmlns:a16="http://schemas.microsoft.com/office/drawing/2014/main" id="{7247AB12-EFE6-CCD3-1C2A-CE427FF26DAF}"/>
              </a:ext>
            </a:extLst>
          </p:cNvPr>
          <p:cNvCxnSpPr>
            <a:cxnSpLocks/>
            <a:stCxn id="56" idx="0"/>
            <a:endCxn id="39" idx="0"/>
          </p:cNvCxnSpPr>
          <p:nvPr/>
        </p:nvCxnSpPr>
        <p:spPr>
          <a:xfrm rot="5400000" flipH="1" flipV="1">
            <a:off x="9664637" y="3163375"/>
            <a:ext cx="12700" cy="1076291"/>
          </a:xfrm>
          <a:prstGeom prst="curvedConnector3">
            <a:avLst>
              <a:gd name="adj1" fmla="val 180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BC076C7-938E-6C6C-D59E-F24D44BBCEA2}"/>
              </a:ext>
            </a:extLst>
          </p:cNvPr>
          <p:cNvSpPr txBox="1"/>
          <p:nvPr/>
        </p:nvSpPr>
        <p:spPr>
          <a:xfrm>
            <a:off x="2722729" y="3004455"/>
            <a:ext cx="14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Self-attention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2CEDCEAA-F844-811E-9EFA-5149DF3D3143}"/>
              </a:ext>
            </a:extLst>
          </p:cNvPr>
          <p:cNvSpPr txBox="1"/>
          <p:nvPr/>
        </p:nvSpPr>
        <p:spPr>
          <a:xfrm>
            <a:off x="7868449" y="3004455"/>
            <a:ext cx="148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Self-attention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BDB0A82-A38A-01BD-E00E-D9A67BD4F722}"/>
              </a:ext>
            </a:extLst>
          </p:cNvPr>
          <p:cNvSpPr txBox="1">
            <a:spLocks/>
          </p:cNvSpPr>
          <p:nvPr/>
        </p:nvSpPr>
        <p:spPr>
          <a:xfrm>
            <a:off x="653143" y="356088"/>
            <a:ext cx="10918371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dirty="0"/>
              <a:t>Contextual Word Representations (Transformer)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8636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15187-1ECF-1517-4D0A-0E8C6F9D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Model Training: Pre-training and 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B922A0-CDE9-84DB-12F2-296E5B0B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26</a:t>
            </a:fld>
            <a:endParaRPr kumimoji="1" lang="zh-TW" altLang="en-US"/>
          </a:p>
        </p:txBody>
      </p:sp>
      <p:sp>
        <p:nvSpPr>
          <p:cNvPr id="6" name="Google Shape;225;p17">
            <a:extLst>
              <a:ext uri="{FF2B5EF4-FFF2-40B4-BE49-F238E27FC236}">
                <a16:creationId xmlns:a16="http://schemas.microsoft.com/office/drawing/2014/main" id="{13CE5B6C-303C-7FF7-B5E8-EF5D97750445}"/>
              </a:ext>
            </a:extLst>
          </p:cNvPr>
          <p:cNvSpPr txBox="1"/>
          <p:nvPr/>
        </p:nvSpPr>
        <p:spPr>
          <a:xfrm>
            <a:off x="1965207" y="6308224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204;p17">
            <a:extLst>
              <a:ext uri="{FF2B5EF4-FFF2-40B4-BE49-F238E27FC236}">
                <a16:creationId xmlns:a16="http://schemas.microsoft.com/office/drawing/2014/main" id="{200D5F7D-EC92-A047-C243-0E6078703D15}"/>
              </a:ext>
            </a:extLst>
          </p:cNvPr>
          <p:cNvSpPr/>
          <p:nvPr/>
        </p:nvSpPr>
        <p:spPr>
          <a:xfrm>
            <a:off x="4720541" y="2754280"/>
            <a:ext cx="3171707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dirty="0"/>
              <a:t>Model (e.g., </a:t>
            </a:r>
            <a:r>
              <a:rPr lang="en" altLang="zh-TW" dirty="0"/>
              <a:t>Word2vec, </a:t>
            </a:r>
            <a:r>
              <a:rPr lang="en-US" altLang="zh-TW" dirty="0"/>
              <a:t>BERT)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12DF0D-0BA1-095A-B277-7580512D5E6A}"/>
              </a:ext>
            </a:extLst>
          </p:cNvPr>
          <p:cNvSpPr txBox="1"/>
          <p:nvPr/>
        </p:nvSpPr>
        <p:spPr>
          <a:xfrm>
            <a:off x="914397" y="2003011"/>
            <a:ext cx="593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Step1: Pre-training</a:t>
            </a:r>
            <a:r>
              <a:rPr kumimoji="1" lang="zh-TW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TW" sz="2400" b="1" dirty="0">
                <a:solidFill>
                  <a:srgbClr val="00B050"/>
                </a:solidFill>
              </a:rPr>
              <a:t>(use large-scale corpora)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926759D-295A-C5E6-4913-BCC77A64AD1F}"/>
              </a:ext>
            </a:extLst>
          </p:cNvPr>
          <p:cNvCxnSpPr>
            <a:cxnSpLocks/>
          </p:cNvCxnSpPr>
          <p:nvPr/>
        </p:nvCxnSpPr>
        <p:spPr>
          <a:xfrm>
            <a:off x="3710867" y="3141580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DC1D34-6D1E-E412-F777-90823B5401B9}"/>
              </a:ext>
            </a:extLst>
          </p:cNvPr>
          <p:cNvSpPr txBox="1"/>
          <p:nvPr/>
        </p:nvSpPr>
        <p:spPr>
          <a:xfrm>
            <a:off x="914398" y="2920446"/>
            <a:ext cx="270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Open a [MASK] account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71563FB-461F-EC3F-320E-1AE1052EBF76}"/>
              </a:ext>
            </a:extLst>
          </p:cNvPr>
          <p:cNvCxnSpPr>
            <a:cxnSpLocks/>
          </p:cNvCxnSpPr>
          <p:nvPr/>
        </p:nvCxnSpPr>
        <p:spPr>
          <a:xfrm>
            <a:off x="8080160" y="3159703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D08123-F6A8-895C-3D2B-E66D57D158AD}"/>
              </a:ext>
            </a:extLst>
          </p:cNvPr>
          <p:cNvSpPr txBox="1"/>
          <p:nvPr/>
        </p:nvSpPr>
        <p:spPr>
          <a:xfrm>
            <a:off x="9145478" y="2959648"/>
            <a:ext cx="7087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bank</a:t>
            </a:r>
            <a:endParaRPr kumimoji="1"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B8DF6-DDC7-9DAF-2BA7-7C94D299822E}"/>
              </a:ext>
            </a:extLst>
          </p:cNvPr>
          <p:cNvSpPr txBox="1"/>
          <p:nvPr/>
        </p:nvSpPr>
        <p:spPr>
          <a:xfrm>
            <a:off x="914397" y="4089868"/>
            <a:ext cx="660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Step2: Fine-Tuning (use datasets from target tasks)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6" name="Google Shape;204;p17">
            <a:extLst>
              <a:ext uri="{FF2B5EF4-FFF2-40B4-BE49-F238E27FC236}">
                <a16:creationId xmlns:a16="http://schemas.microsoft.com/office/drawing/2014/main" id="{44BB08D8-3D70-2669-A344-B6D6D79FD871}"/>
              </a:ext>
            </a:extLst>
          </p:cNvPr>
          <p:cNvSpPr/>
          <p:nvPr/>
        </p:nvSpPr>
        <p:spPr>
          <a:xfrm>
            <a:off x="4720541" y="4749817"/>
            <a:ext cx="3171707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dirty="0"/>
              <a:t>Model (e.g., </a:t>
            </a:r>
            <a:r>
              <a:rPr lang="en" altLang="zh-TW" dirty="0"/>
              <a:t>Word2vec + RNN; </a:t>
            </a:r>
            <a:r>
              <a:rPr lang="en-US" altLang="zh-TW" dirty="0"/>
              <a:t>BERT + Classifier)</a:t>
            </a:r>
            <a:endParaRPr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9A09B0D-8277-6DF3-968C-29593DE5FA32}"/>
              </a:ext>
            </a:extLst>
          </p:cNvPr>
          <p:cNvCxnSpPr>
            <a:cxnSpLocks/>
          </p:cNvCxnSpPr>
          <p:nvPr/>
        </p:nvCxnSpPr>
        <p:spPr>
          <a:xfrm>
            <a:off x="3710867" y="5137117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78F6AA-4DCE-4234-8B7A-0987A6383CC1}"/>
              </a:ext>
            </a:extLst>
          </p:cNvPr>
          <p:cNvSpPr txBox="1"/>
          <p:nvPr/>
        </p:nvSpPr>
        <p:spPr>
          <a:xfrm>
            <a:off x="914398" y="4915983"/>
            <a:ext cx="270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It was a good movie!</a:t>
            </a:r>
            <a:endParaRPr kumimoji="1" lang="zh-TW" altLang="en-US" sz="2000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19908D8-0CAC-1259-B1A5-9DF525F8A467}"/>
              </a:ext>
            </a:extLst>
          </p:cNvPr>
          <p:cNvCxnSpPr>
            <a:cxnSpLocks/>
          </p:cNvCxnSpPr>
          <p:nvPr/>
        </p:nvCxnSpPr>
        <p:spPr>
          <a:xfrm>
            <a:off x="8541799" y="5155240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5E61B6-C37C-3465-C508-3B216C5BD09B}"/>
              </a:ext>
            </a:extLst>
          </p:cNvPr>
          <p:cNvSpPr txBox="1"/>
          <p:nvPr/>
        </p:nvSpPr>
        <p:spPr>
          <a:xfrm>
            <a:off x="9473211" y="4979452"/>
            <a:ext cx="121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87BC3C1-050B-4641-2D87-8A9B0B56134E}"/>
              </a:ext>
            </a:extLst>
          </p:cNvPr>
          <p:cNvSpPr/>
          <p:nvPr/>
        </p:nvSpPr>
        <p:spPr>
          <a:xfrm>
            <a:off x="7901133" y="4758338"/>
            <a:ext cx="255066" cy="77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61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4" grpId="0"/>
      <p:bldP spid="15" grpId="0"/>
      <p:bldP spid="16" grpId="0" animBg="1"/>
      <p:bldP spid="18" grpId="0"/>
      <p:bldP spid="20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BERT: Bidirectional Encoder Representations from </a:t>
            </a:r>
            <a:r>
              <a:rPr kumimoji="1" lang="en-US" altLang="zh-TW" u="sng" dirty="0"/>
              <a:t>Transformers</a:t>
            </a:r>
            <a:endParaRPr kumimoji="1" lang="zh-TW" altLang="en-US" u="sng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40884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69876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538547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524904" y="254615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2042139" y="204743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7225343" y="204743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6926968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331918" y="243892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65207" y="6308224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12085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81950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476977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187061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289642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534392" y="5554371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188131" y="555437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54990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83982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679607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607739" y="456775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26191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896056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607481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255286" y="555437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7992096" y="555437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74829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408044" y="555437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3914227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398652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14813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409171" y="457199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238170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39178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4995099" y="555747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22E1D44-C257-B516-4390-86E1337AD9D6}"/>
              </a:ext>
            </a:extLst>
          </p:cNvPr>
          <p:cNvSpPr/>
          <p:nvPr/>
        </p:nvSpPr>
        <p:spPr>
          <a:xfrm>
            <a:off x="6569567" y="5442805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9FE73D-5B2D-B8CD-50E9-CC6C33FDC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Generative Pre-Training (GPT)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304D16-0AA5-9C81-2FB8-20AAE2840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28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82E09C04-0713-AE29-192A-8A9D169B0217}"/>
              </a:ext>
            </a:extLst>
          </p:cNvPr>
          <p:cNvSpPr/>
          <p:nvPr/>
        </p:nvSpPr>
        <p:spPr>
          <a:xfrm>
            <a:off x="1100435" y="349351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E072C59-3E7B-42F2-FB53-1A5CD1A1F3B6}"/>
              </a:ext>
            </a:extLst>
          </p:cNvPr>
          <p:cNvSpPr/>
          <p:nvPr/>
        </p:nvSpPr>
        <p:spPr>
          <a:xfrm>
            <a:off x="1182166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D303DF3-F222-93FC-F627-A26E622E0420}"/>
              </a:ext>
            </a:extLst>
          </p:cNvPr>
          <p:cNvSpPr/>
          <p:nvPr/>
        </p:nvSpPr>
        <p:spPr>
          <a:xfrm>
            <a:off x="4096741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DBEF7E5-B49E-5948-ED12-705648F46D1F}"/>
              </a:ext>
            </a:extLst>
          </p:cNvPr>
          <p:cNvSpPr/>
          <p:nvPr/>
        </p:nvSpPr>
        <p:spPr>
          <a:xfrm>
            <a:off x="4679658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B92F711C-34F0-700F-A5AA-46A96E794D2B}"/>
              </a:ext>
            </a:extLst>
          </p:cNvPr>
          <p:cNvSpPr/>
          <p:nvPr/>
        </p:nvSpPr>
        <p:spPr>
          <a:xfrm>
            <a:off x="1765081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A88721C-EF06-2916-9750-B4A4DA6A2342}"/>
              </a:ext>
            </a:extLst>
          </p:cNvPr>
          <p:cNvSpPr/>
          <p:nvPr/>
        </p:nvSpPr>
        <p:spPr>
          <a:xfrm>
            <a:off x="2347996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9F9E098-78CD-3626-16F6-03C6220DE918}"/>
              </a:ext>
            </a:extLst>
          </p:cNvPr>
          <p:cNvSpPr/>
          <p:nvPr/>
        </p:nvSpPr>
        <p:spPr>
          <a:xfrm>
            <a:off x="2930911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8FFD321-BF3A-3041-E3A6-A7AD2E8D6753}"/>
              </a:ext>
            </a:extLst>
          </p:cNvPr>
          <p:cNvSpPr/>
          <p:nvPr/>
        </p:nvSpPr>
        <p:spPr>
          <a:xfrm>
            <a:off x="3513826" y="480813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760F4616-037C-9CFE-EA60-6F0CF446161B}"/>
              </a:ext>
            </a:extLst>
          </p:cNvPr>
          <p:cNvCxnSpPr>
            <a:cxnSpLocks/>
          </p:cNvCxnSpPr>
          <p:nvPr/>
        </p:nvCxnSpPr>
        <p:spPr>
          <a:xfrm flipV="1">
            <a:off x="1414094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7D06402-93F0-A6AA-B9CF-0DFFBDDCAF85}"/>
              </a:ext>
            </a:extLst>
          </p:cNvPr>
          <p:cNvCxnSpPr>
            <a:cxnSpLocks/>
          </p:cNvCxnSpPr>
          <p:nvPr/>
        </p:nvCxnSpPr>
        <p:spPr>
          <a:xfrm flipV="1">
            <a:off x="1994288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D1048EB-AD1E-D6E4-7123-17F19442E07F}"/>
              </a:ext>
            </a:extLst>
          </p:cNvPr>
          <p:cNvCxnSpPr>
            <a:cxnSpLocks/>
          </p:cNvCxnSpPr>
          <p:nvPr/>
        </p:nvCxnSpPr>
        <p:spPr>
          <a:xfrm flipV="1">
            <a:off x="2574482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5672EE7-10D6-3F62-81E0-B14C108F3EBF}"/>
              </a:ext>
            </a:extLst>
          </p:cNvPr>
          <p:cNvCxnSpPr>
            <a:cxnSpLocks/>
          </p:cNvCxnSpPr>
          <p:nvPr/>
        </p:nvCxnSpPr>
        <p:spPr>
          <a:xfrm flipV="1">
            <a:off x="3154676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F8576736-BFE0-E51A-0302-F6A7FC4B57E3}"/>
              </a:ext>
            </a:extLst>
          </p:cNvPr>
          <p:cNvCxnSpPr>
            <a:cxnSpLocks/>
          </p:cNvCxnSpPr>
          <p:nvPr/>
        </p:nvCxnSpPr>
        <p:spPr>
          <a:xfrm flipV="1">
            <a:off x="3734870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12CE8A7-EE5A-D65A-401B-F98FADB290E2}"/>
              </a:ext>
            </a:extLst>
          </p:cNvPr>
          <p:cNvCxnSpPr>
            <a:cxnSpLocks/>
          </p:cNvCxnSpPr>
          <p:nvPr/>
        </p:nvCxnSpPr>
        <p:spPr>
          <a:xfrm flipV="1">
            <a:off x="4315064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C9410EF-5F92-3345-7830-4A146EEBDF2B}"/>
              </a:ext>
            </a:extLst>
          </p:cNvPr>
          <p:cNvCxnSpPr>
            <a:cxnSpLocks/>
          </p:cNvCxnSpPr>
          <p:nvPr/>
        </p:nvCxnSpPr>
        <p:spPr>
          <a:xfrm flipV="1">
            <a:off x="4895257" y="449667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B8C8C6DE-EDB9-8B42-A287-196D4C6769D9}"/>
              </a:ext>
            </a:extLst>
          </p:cNvPr>
          <p:cNvSpPr/>
          <p:nvPr/>
        </p:nvSpPr>
        <p:spPr>
          <a:xfrm>
            <a:off x="4679658" y="276242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4E010BAA-6EE8-D4F0-2F66-CB6C43458D42}"/>
              </a:ext>
            </a:extLst>
          </p:cNvPr>
          <p:cNvCxnSpPr>
            <a:cxnSpLocks/>
          </p:cNvCxnSpPr>
          <p:nvPr/>
        </p:nvCxnSpPr>
        <p:spPr>
          <a:xfrm flipV="1">
            <a:off x="4908864" y="318904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">
            <a:extLst>
              <a:ext uri="{FF2B5EF4-FFF2-40B4-BE49-F238E27FC236}">
                <a16:creationId xmlns:a16="http://schemas.microsoft.com/office/drawing/2014/main" id="{6699E37F-2785-8189-58D7-DE16EB83185E}"/>
              </a:ext>
            </a:extLst>
          </p:cNvPr>
          <p:cNvSpPr txBox="1"/>
          <p:nvPr/>
        </p:nvSpPr>
        <p:spPr>
          <a:xfrm>
            <a:off x="4107696" y="2288218"/>
            <a:ext cx="1575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b="1" dirty="0">
                <a:solidFill>
                  <a:srgbClr val="00B050"/>
                </a:solidFill>
              </a:rPr>
              <a:t>(The next word)</a:t>
            </a:r>
            <a:endParaRPr kumimoji="1" lang="zh-TW" altLang="en-US" sz="16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4349DF0-0E4A-DF6C-17BA-FE61B367034A}"/>
                  </a:ext>
                </a:extLst>
              </p:cNvPr>
              <p:cNvSpPr txBox="1"/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4349DF0-0E4A-DF6C-17BA-FE61B36703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36822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>
            <a:extLst>
              <a:ext uri="{FF2B5EF4-FFF2-40B4-BE49-F238E27FC236}">
                <a16:creationId xmlns:a16="http://schemas.microsoft.com/office/drawing/2014/main" id="{8C1F141C-7EC8-12D3-B09A-05F2A01AC8A2}"/>
              </a:ext>
            </a:extLst>
          </p:cNvPr>
          <p:cNvSpPr txBox="1"/>
          <p:nvPr/>
        </p:nvSpPr>
        <p:spPr>
          <a:xfrm>
            <a:off x="5927915" y="3493519"/>
            <a:ext cx="57550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model that assigns probabilities to upcoming words is called </a:t>
            </a:r>
            <a:r>
              <a:rPr kumimoji="1" lang="en-US" altLang="zh-TW" sz="2400" b="1" dirty="0"/>
              <a:t>a language model</a:t>
            </a:r>
            <a:r>
              <a:rPr kumimoji="1" lang="en-US" altLang="zh-TW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task involving predictions of upcoming words is </a:t>
            </a:r>
            <a:r>
              <a:rPr kumimoji="1" lang="en-US" altLang="zh-TW" sz="2400" b="1" dirty="0"/>
              <a:t>language modeling</a:t>
            </a:r>
            <a:r>
              <a:rPr kumimoji="1" lang="en-US" altLang="zh-TW" sz="2400" dirty="0"/>
              <a:t>.</a:t>
            </a:r>
            <a:endParaRPr kumimoji="1" lang="zh-TW" altLang="en-US" sz="2400" dirty="0"/>
          </a:p>
        </p:txBody>
      </p:sp>
      <p:pic>
        <p:nvPicPr>
          <p:cNvPr id="25" name="圖形 24" descr="書本 以實心填滿">
            <a:extLst>
              <a:ext uri="{FF2B5EF4-FFF2-40B4-BE49-F238E27FC236}">
                <a16:creationId xmlns:a16="http://schemas.microsoft.com/office/drawing/2014/main" id="{5DA3141A-2D81-5F52-A510-EE32AC815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9426" y="523156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D96219-B686-82C6-7860-DEBDCEF4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Training Language Models to Follow Instructions with </a:t>
            </a:r>
            <a:r>
              <a:rPr kumimoji="1" lang="en" altLang="zh-TW" dirty="0">
                <a:solidFill>
                  <a:srgbClr val="FF0000"/>
                </a:solidFill>
              </a:rPr>
              <a:t>Human Feedback </a:t>
            </a:r>
            <a:r>
              <a:rPr kumimoji="1" lang="en" altLang="zh-TW" dirty="0"/>
              <a:t>(</a:t>
            </a:r>
            <a:r>
              <a:rPr kumimoji="1" lang="en" altLang="zh-TW" dirty="0" err="1"/>
              <a:t>ChatGPT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52A645-1D17-C035-3A04-8EF3A7FD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29</a:t>
            </a:fld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E785D6-BA7F-3F3D-D121-805180561CD0}"/>
              </a:ext>
            </a:extLst>
          </p:cNvPr>
          <p:cNvSpPr txBox="1"/>
          <p:nvPr/>
        </p:nvSpPr>
        <p:spPr>
          <a:xfrm>
            <a:off x="1121440" y="2859021"/>
            <a:ext cx="14522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b="1" dirty="0"/>
              <a:t>Supervised Fine-Tuning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2362DC-F5C7-D8BE-8B7C-3C3F3806EA5F}"/>
              </a:ext>
            </a:extLst>
          </p:cNvPr>
          <p:cNvSpPr txBox="1"/>
          <p:nvPr/>
        </p:nvSpPr>
        <p:spPr>
          <a:xfrm>
            <a:off x="650183" y="4459793"/>
            <a:ext cx="23947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b="1" dirty="0"/>
              <a:t>Reinforcement Learning with Human Feedback (</a:t>
            </a:r>
            <a:r>
              <a:rPr kumimoji="1" lang="en" altLang="zh-TW" b="1" dirty="0">
                <a:solidFill>
                  <a:srgbClr val="FF0000"/>
                </a:solidFill>
              </a:rPr>
              <a:t>RLHF</a:t>
            </a:r>
            <a:r>
              <a:rPr kumimoji="1" lang="en" altLang="zh-TW" b="1" dirty="0"/>
              <a:t>)</a:t>
            </a:r>
            <a:endParaRPr lang="zh-TW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8FDD7F6-E298-DC0E-C274-3D0B84A5D918}"/>
              </a:ext>
            </a:extLst>
          </p:cNvPr>
          <p:cNvSpPr/>
          <p:nvPr/>
        </p:nvSpPr>
        <p:spPr>
          <a:xfrm>
            <a:off x="3017398" y="2800222"/>
            <a:ext cx="1965961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3E4AFA2-5A59-FBA5-30C5-75DE6772E083}"/>
              </a:ext>
            </a:extLst>
          </p:cNvPr>
          <p:cNvSpPr/>
          <p:nvPr/>
        </p:nvSpPr>
        <p:spPr>
          <a:xfrm>
            <a:off x="5598134" y="27649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GPT-3.5)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2DDA9110-3E05-8099-F28B-50950C80FBA5}"/>
              </a:ext>
            </a:extLst>
          </p:cNvPr>
          <p:cNvSpPr/>
          <p:nvPr/>
        </p:nvSpPr>
        <p:spPr>
          <a:xfrm>
            <a:off x="8792144" y="2800222"/>
            <a:ext cx="1965961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FC139-E290-46BD-6B72-6FF703ADFC9F}"/>
              </a:ext>
            </a:extLst>
          </p:cNvPr>
          <p:cNvSpPr txBox="1"/>
          <p:nvPr/>
        </p:nvSpPr>
        <p:spPr>
          <a:xfrm>
            <a:off x="8382794" y="2153891"/>
            <a:ext cx="2784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As close to </a:t>
            </a:r>
            <a:r>
              <a:rPr kumimoji="1" lang="en-US" altLang="zh-TW" dirty="0"/>
              <a:t>human-written ground-truths </a:t>
            </a:r>
            <a:r>
              <a:rPr kumimoji="1" lang="en-US" altLang="zh-TW" dirty="0">
                <a:solidFill>
                  <a:srgbClr val="FF0000"/>
                </a:solidFill>
              </a:rPr>
              <a:t>as possible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93C4B3B-5864-37B0-EA3D-A244F5DD94FD}"/>
              </a:ext>
            </a:extLst>
          </p:cNvPr>
          <p:cNvSpPr/>
          <p:nvPr/>
        </p:nvSpPr>
        <p:spPr>
          <a:xfrm>
            <a:off x="5598134" y="4504265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GPT-3.5)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9CF54F18-114F-5E47-3388-B570DC8FA7C7}"/>
              </a:ext>
            </a:extLst>
          </p:cNvPr>
          <p:cNvSpPr/>
          <p:nvPr/>
        </p:nvSpPr>
        <p:spPr>
          <a:xfrm>
            <a:off x="3017397" y="4539495"/>
            <a:ext cx="1965961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8917E547-7AFD-D0ED-E45C-A17E29A258B3}"/>
              </a:ext>
            </a:extLst>
          </p:cNvPr>
          <p:cNvSpPr/>
          <p:nvPr/>
        </p:nvSpPr>
        <p:spPr>
          <a:xfrm>
            <a:off x="8890567" y="5228702"/>
            <a:ext cx="1769112" cy="574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05220E0-11D2-F1F3-C531-DCF75DEAB595}"/>
              </a:ext>
            </a:extLst>
          </p:cNvPr>
          <p:cNvSpPr/>
          <p:nvPr/>
        </p:nvSpPr>
        <p:spPr>
          <a:xfrm>
            <a:off x="9093985" y="4424695"/>
            <a:ext cx="1365952" cy="488952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Score (Scalar)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981A80-EB9F-E098-C986-E936B0244D69}"/>
              </a:ext>
            </a:extLst>
          </p:cNvPr>
          <p:cNvSpPr txBox="1"/>
          <p:nvPr/>
        </p:nvSpPr>
        <p:spPr>
          <a:xfrm>
            <a:off x="8792144" y="4036381"/>
            <a:ext cx="196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As high as possible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DA986F20-427D-C6A0-15F9-F1EE1C88DEF7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7647295" y="4272473"/>
            <a:ext cx="177090" cy="230945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8F2F779-9619-6C68-A88E-F965AC12213B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775123" y="4913647"/>
            <a:ext cx="1838" cy="31505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6FD90A1-ABA7-7C71-1AA2-D510C7973F7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983359" y="3182186"/>
            <a:ext cx="61477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E9067B3-A29B-9439-3B47-7F4C082C8C33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983358" y="4921460"/>
            <a:ext cx="614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AC6BB84-D418-A868-9174-D17903E5FE2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64094" y="3182186"/>
            <a:ext cx="122805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C2F8BA38-4201-16D6-5EE8-7460641B8990}"/>
              </a:ext>
            </a:extLst>
          </p:cNvPr>
          <p:cNvCxnSpPr>
            <a:cxnSpLocks/>
            <a:stCxn id="17" idx="1"/>
            <a:endCxn id="13" idx="0"/>
          </p:cNvCxnSpPr>
          <p:nvPr/>
        </p:nvCxnSpPr>
        <p:spPr>
          <a:xfrm rot="10800000" flipV="1">
            <a:off x="6581114" y="4221047"/>
            <a:ext cx="2211030" cy="28321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39114D3-6B4C-166A-DB5B-F74ABAECFB25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rot="10800000" flipV="1">
            <a:off x="6581114" y="2477057"/>
            <a:ext cx="1801680" cy="287934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911DABC-7E2C-76C9-8860-32244B2399DF}"/>
              </a:ext>
            </a:extLst>
          </p:cNvPr>
          <p:cNvSpPr txBox="1"/>
          <p:nvPr/>
        </p:nvSpPr>
        <p:spPr>
          <a:xfrm>
            <a:off x="6472172" y="2175903"/>
            <a:ext cx="102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Optimize</a:t>
            </a:r>
            <a:endParaRPr kumimoji="1" lang="zh-TW" altLang="en-US" sz="1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DBE28A-0431-DB80-8839-9A258CB54AFC}"/>
              </a:ext>
            </a:extLst>
          </p:cNvPr>
          <p:cNvSpPr txBox="1"/>
          <p:nvPr/>
        </p:nvSpPr>
        <p:spPr>
          <a:xfrm>
            <a:off x="6472172" y="3933183"/>
            <a:ext cx="102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Optimize</a:t>
            </a:r>
            <a:endParaRPr kumimoji="1" lang="zh-TW" altLang="en-US" sz="1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65630B7-FDF0-EB17-230C-746EFBF89241}"/>
              </a:ext>
            </a:extLst>
          </p:cNvPr>
          <p:cNvSpPr txBox="1"/>
          <p:nvPr/>
        </p:nvSpPr>
        <p:spPr>
          <a:xfrm>
            <a:off x="3421380" y="2501684"/>
            <a:ext cx="115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Input Prompt</a:t>
            </a:r>
            <a:endParaRPr kumimoji="1" lang="zh-TW" altLang="en-US" sz="1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9A5CC6-29F9-2232-0870-65B8DBFBDFD9}"/>
              </a:ext>
            </a:extLst>
          </p:cNvPr>
          <p:cNvSpPr txBox="1"/>
          <p:nvPr/>
        </p:nvSpPr>
        <p:spPr>
          <a:xfrm>
            <a:off x="3421380" y="4250769"/>
            <a:ext cx="1157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Input Prompt</a:t>
            </a:r>
            <a:endParaRPr kumimoji="1" lang="zh-TW" altLang="en-US" sz="1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A55741-2FC2-58A4-A089-3BFC949F9D8F}"/>
              </a:ext>
            </a:extLst>
          </p:cNvPr>
          <p:cNvSpPr txBox="1"/>
          <p:nvPr/>
        </p:nvSpPr>
        <p:spPr>
          <a:xfrm>
            <a:off x="1121440" y="6323468"/>
            <a:ext cx="551471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Ouyang, Long, et al. "Training language models to follow instructions with human feedback." </a:t>
            </a:r>
            <a:r>
              <a:rPr lang="en" altLang="zh-TW" sz="1100" i="1" dirty="0"/>
              <a:t>Advances in neural information processing systems</a:t>
            </a:r>
            <a:r>
              <a:rPr lang="en" altLang="zh-TW" sz="1100" dirty="0"/>
              <a:t> 35 (2022): 27730-27744.</a:t>
            </a:r>
            <a:endParaRPr lang="zh-TW" altLang="en-US" sz="11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FC6EAA-925D-FEDA-CB6D-4DEC5ED8594F}"/>
              </a:ext>
            </a:extLst>
          </p:cNvPr>
          <p:cNvSpPr txBox="1"/>
          <p:nvPr/>
        </p:nvSpPr>
        <p:spPr>
          <a:xfrm>
            <a:off x="8587467" y="5820588"/>
            <a:ext cx="2375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(Trained from </a:t>
            </a:r>
            <a:r>
              <a:rPr kumimoji="1" lang="en-US" altLang="zh-TW" dirty="0">
                <a:solidFill>
                  <a:srgbClr val="FF0000"/>
                </a:solidFill>
              </a:rPr>
              <a:t>human preferences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273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5" grpId="0" animBg="1"/>
      <p:bldP spid="16" grpId="0" animBg="1"/>
      <p:bldP spid="17" grpId="0"/>
      <p:bldP spid="43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3" y="4829552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599361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185279" y="5425440"/>
            <a:ext cx="188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Slido</a:t>
            </a:r>
            <a:endParaRPr kumimoji="1" lang="en" altLang="zh-TW" dirty="0"/>
          </a:p>
          <a:p>
            <a:r>
              <a:rPr kumimoji="1" lang="en" altLang="zh-TW" dirty="0"/>
              <a:t># 1466691 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3B44CE0-63A1-B235-5F4D-56FF6A346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271" y="5083156"/>
            <a:ext cx="1295300" cy="12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8" y="1536192"/>
            <a:ext cx="378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2642616" y="6257465"/>
            <a:ext cx="79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Pre-training then Fine-tuning Paradigm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784069" y="2923644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4817390" y="2923644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3435017" y="3586196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圓角矩形 2">
            <a:extLst>
              <a:ext uri="{FF2B5EF4-FFF2-40B4-BE49-F238E27FC236}">
                <a16:creationId xmlns:a16="http://schemas.microsoft.com/office/drawing/2014/main" id="{E6387E0F-7E78-B0D0-35DE-5C79C7A2D010}"/>
              </a:ext>
            </a:extLst>
          </p:cNvPr>
          <p:cNvSpPr/>
          <p:nvPr/>
        </p:nvSpPr>
        <p:spPr>
          <a:xfrm>
            <a:off x="8850711" y="2923644"/>
            <a:ext cx="2557219" cy="1325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Instruction Fine-tuning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8" name="Google Shape;195;p17">
            <a:extLst>
              <a:ext uri="{FF2B5EF4-FFF2-40B4-BE49-F238E27FC236}">
                <a16:creationId xmlns:a16="http://schemas.microsoft.com/office/drawing/2014/main" id="{92BBACEC-FFC8-7398-BC73-11CB616826D4}"/>
              </a:ext>
            </a:extLst>
          </p:cNvPr>
          <p:cNvCxnSpPr>
            <a:cxnSpLocks/>
          </p:cNvCxnSpPr>
          <p:nvPr/>
        </p:nvCxnSpPr>
        <p:spPr>
          <a:xfrm>
            <a:off x="7473617" y="3575310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283759-49BA-F7EF-0EB5-F66921D1FBD6}"/>
              </a:ext>
            </a:extLst>
          </p:cNvPr>
          <p:cNvSpPr txBox="1"/>
          <p:nvPr/>
        </p:nvSpPr>
        <p:spPr>
          <a:xfrm>
            <a:off x="8641021" y="4541792"/>
            <a:ext cx="297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kumimoji="1" lang="zh-TW" altLang="en-US" dirty="0">
                <a:ea typeface="Microsoft JhengHei" panose="020B0604030504040204" pitchFamily="34" charset="-120"/>
              </a:rPr>
              <a:t>讓模型的回答貼近人類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342900" indent="-342900" algn="just">
              <a:buAutoNum type="arabicPeriod"/>
            </a:pPr>
            <a:r>
              <a:rPr kumimoji="1" lang="zh-TW" altLang="en-US" dirty="0">
                <a:ea typeface="Microsoft JhengHei" panose="020B0604030504040204" pitchFamily="34" charset="-120"/>
              </a:rPr>
              <a:t>提升效能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A9DD720-71BD-EAF5-E170-08884EF0D442}"/>
              </a:ext>
            </a:extLst>
          </p:cNvPr>
          <p:cNvSpPr txBox="1"/>
          <p:nvPr/>
        </p:nvSpPr>
        <p:spPr>
          <a:xfrm>
            <a:off x="4607700" y="4541792"/>
            <a:ext cx="2976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1520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DEB9A-29CE-E7BE-5A64-D104EB85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Main Differences between BERT and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9A4D8-28BB-FD7B-7A52-681ABEF4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32</a:t>
            </a:fld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D35043C-68EE-CAE6-1440-0F8080C3F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4"/>
            <a:ext cx="10515600" cy="49232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Model size: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BERT: 110 million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GPT-3.5: 175 billion (~=BERT</a:t>
            </a:r>
            <a:r>
              <a:rPr kumimoji="1" lang="en-US" altLang="zh-TW" sz="1800" dirty="0">
                <a:solidFill>
                  <a:srgbClr val="FF0000"/>
                </a:solidFill>
              </a:rPr>
              <a:t>*1590 times</a:t>
            </a:r>
            <a:r>
              <a:rPr kumimoji="1" lang="en-US" altLang="zh-TW" sz="1800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Training: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BERT: Masked-language modeling, Next-sentence Prediction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GPT-3.5: Language Modeling, Supervised Fine-Tuning, </a:t>
            </a:r>
            <a:r>
              <a:rPr kumimoji="1" lang="en-US" altLang="zh-TW" sz="1800" dirty="0">
                <a:solidFill>
                  <a:schemeClr val="accent6"/>
                </a:solidFill>
              </a:rPr>
              <a:t>Reinforcement Learning by Human Feedback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NLP Tasks: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BERT: Natural Language Understanding (E.g., Classification)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1800" dirty="0"/>
              <a:t>GPT-3.5: Natural Language </a:t>
            </a:r>
            <a:r>
              <a:rPr kumimoji="1" lang="en-US" altLang="zh-TW" sz="1800" dirty="0">
                <a:solidFill>
                  <a:srgbClr val="FF0000"/>
                </a:solidFill>
              </a:rPr>
              <a:t>Generation</a:t>
            </a:r>
            <a:r>
              <a:rPr kumimoji="1" lang="en-US" altLang="zh-TW" sz="1800" dirty="0"/>
              <a:t> (E.g., Machine Translation, Story Generation)</a:t>
            </a:r>
          </a:p>
        </p:txBody>
      </p:sp>
    </p:spTree>
    <p:extLst>
      <p:ext uri="{BB962C8B-B14F-4D97-AF65-F5344CB8AC3E}">
        <p14:creationId xmlns:p14="http://schemas.microsoft.com/office/powerpoint/2010/main" val="3871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B84665-D86A-C80D-58E3-A654686F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DL in NLP?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C5CB40-D06B-F8F9-3824-6B7FA4C74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55CE15F-FE8F-13E8-99B1-D7C98EA77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518" y="1757140"/>
            <a:ext cx="8419618" cy="410611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981D53-57DA-6CFB-09F4-D578AF809026}"/>
              </a:ext>
            </a:extLst>
          </p:cNvPr>
          <p:cNvSpPr txBox="1"/>
          <p:nvPr/>
        </p:nvSpPr>
        <p:spPr>
          <a:xfrm>
            <a:off x="2703582" y="6042021"/>
            <a:ext cx="6817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paperswithcode.com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sota</a:t>
            </a:r>
            <a:r>
              <a:rPr kumimoji="1" lang="en" altLang="zh-TW" sz="1400" dirty="0"/>
              <a:t>/sentiment-analysis-on-sst-2-binary</a:t>
            </a:r>
          </a:p>
          <a:p>
            <a:r>
              <a:rPr kumimoji="1" lang="en" altLang="zh-TW" sz="1400" dirty="0"/>
              <a:t>Liu, Qian, et al. "Task-oriented word embedding for text classification." Proceedings of the 27th international conference on computational linguistics. 2018.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91D3B72-CDCB-F5D9-50A3-F34D1B06522E}"/>
              </a:ext>
            </a:extLst>
          </p:cNvPr>
          <p:cNvSpPr/>
          <p:nvPr/>
        </p:nvSpPr>
        <p:spPr>
          <a:xfrm>
            <a:off x="1902518" y="4656484"/>
            <a:ext cx="8419618" cy="6018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0279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History of Artificial</a:t>
            </a:r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" altLang="zh-TW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Intelligence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0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9" y="6209524"/>
            <a:ext cx="562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9" y="1850794"/>
            <a:ext cx="155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767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61785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606260"/>
            <a:ext cx="106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E8FD46DC-E0DA-51C2-5F32-D280367F0C22}"/>
              </a:ext>
            </a:extLst>
          </p:cNvPr>
          <p:cNvGrpSpPr/>
          <p:nvPr/>
        </p:nvGrpSpPr>
        <p:grpSpPr>
          <a:xfrm>
            <a:off x="6566649" y="2498295"/>
            <a:ext cx="3819144" cy="2110684"/>
            <a:chOff x="6566649" y="2498295"/>
            <a:chExt cx="3819144" cy="2110684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C6FFC5C-FD32-F357-8DB8-1C3623293CFF}"/>
                </a:ext>
              </a:extLst>
            </p:cNvPr>
            <p:cNvSpPr/>
            <p:nvPr/>
          </p:nvSpPr>
          <p:spPr>
            <a:xfrm>
              <a:off x="6989559" y="281591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2CCA01-B89C-F366-D4DC-F70DC1F1BF2C}"/>
                </a:ext>
              </a:extLst>
            </p:cNvPr>
            <p:cNvSpPr/>
            <p:nvPr/>
          </p:nvSpPr>
          <p:spPr>
            <a:xfrm>
              <a:off x="6989559" y="400823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F6C990-EEAC-CDD6-5A63-A7C37E1003CB}"/>
                </a:ext>
              </a:extLst>
            </p:cNvPr>
            <p:cNvCxnSpPr>
              <a:cxnSpLocks/>
              <a:stCxn id="23" idx="6"/>
              <a:endCxn id="32" idx="2"/>
            </p:cNvCxnSpPr>
            <p:nvPr/>
          </p:nvCxnSpPr>
          <p:spPr>
            <a:xfrm>
              <a:off x="7561059" y="3101666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57DE40C-2F2A-9F50-E8AA-B9271025CDE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561059" y="3103053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片 26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AF130ACC-A3D7-462E-8A10-0F0A9F5C68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3029571"/>
              <a:ext cx="274320" cy="182880"/>
            </a:xfrm>
            <a:prstGeom prst="rect">
              <a:avLst/>
            </a:prstGeom>
          </p:spPr>
        </p:pic>
        <p:pic>
          <p:nvPicPr>
            <p:cNvPr id="28" name="圖片 27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685B7FE2-746F-9EAD-C521-3FAE4F6D62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4210227"/>
              <a:ext cx="274320" cy="182880"/>
            </a:xfrm>
            <a:prstGeom prst="rect">
              <a:avLst/>
            </a:prstGeom>
          </p:spPr>
        </p:pic>
        <p:pic>
          <p:nvPicPr>
            <p:cNvPr id="29" name="圖片 2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BB0501D6-0E16-E02C-8624-F145A078EAC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9" y="2834092"/>
              <a:ext cx="518160" cy="243840"/>
            </a:xfrm>
            <a:prstGeom prst="rect">
              <a:avLst/>
            </a:prstGeom>
          </p:spPr>
        </p:pic>
        <p:pic>
          <p:nvPicPr>
            <p:cNvPr id="30" name="圖片 2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08A88B7E-B190-0999-53DD-B87F20A7BB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099" y="3782703"/>
              <a:ext cx="527850" cy="248400"/>
            </a:xfrm>
            <a:prstGeom prst="rect">
              <a:avLst/>
            </a:prstGeom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B57B9DA-BA50-1B16-794A-17E210EFEF7B}"/>
                </a:ext>
              </a:extLst>
            </p:cNvPr>
            <p:cNvSpPr/>
            <p:nvPr/>
          </p:nvSpPr>
          <p:spPr>
            <a:xfrm>
              <a:off x="8738349" y="28173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8FB6F52-D77B-D5ED-62B4-3E275B719720}"/>
                </a:ext>
              </a:extLst>
            </p:cNvPr>
            <p:cNvSpPr/>
            <p:nvPr/>
          </p:nvSpPr>
          <p:spPr>
            <a:xfrm>
              <a:off x="8726919" y="400278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85B8914-5AF3-A5A5-D1BE-06F8454EAC11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7561059" y="3101666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38C47BA-0332-FE8C-1B87-D2284D0E2C26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 flipV="1">
              <a:off x="7561059" y="4288536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A65CCE4A-A9BC-4A68-EA62-08201E5048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49" y="4365139"/>
              <a:ext cx="518160" cy="243840"/>
            </a:xfrm>
            <a:prstGeom prst="rect">
              <a:avLst/>
            </a:prstGeom>
          </p:spPr>
        </p:pic>
        <p:pic>
          <p:nvPicPr>
            <p:cNvPr id="36" name="圖片 35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9CB075AD-E945-C574-295E-7B0886C531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09" y="3410147"/>
              <a:ext cx="518160" cy="243840"/>
            </a:xfrm>
            <a:prstGeom prst="rect">
              <a:avLst/>
            </a:prstGeom>
          </p:spPr>
        </p:pic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828F998-183A-800A-566D-A3145B7B9506}"/>
                </a:ext>
              </a:extLst>
            </p:cNvPr>
            <p:cNvSpPr/>
            <p:nvPr/>
          </p:nvSpPr>
          <p:spPr>
            <a:xfrm>
              <a:off x="9814293" y="33888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9F46413-EBC8-B9ED-39B7-38CF248B53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9309849" y="3103053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CE578AF-FCC1-F3B9-7031-23301AFF08F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9298419" y="3674553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圖片 39" descr="\documentclass{article}&#10;\usepackage{amsmath}&#10;\pagestyle{empty}&#10;\begin{document}&#10;&#10;$w'_{1,1}$&#10;&#10;&#10;\end{document}" title="IguanaTex Bitmap Display">
              <a:extLst>
                <a:ext uri="{FF2B5EF4-FFF2-40B4-BE49-F238E27FC236}">
                  <a16:creationId xmlns:a16="http://schemas.microsoft.com/office/drawing/2014/main" id="{02A9299D-3702-AFB9-AE30-3EC2D594BD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91" y="2987189"/>
              <a:ext cx="518160" cy="36576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'_{2,1}$&#10;&#10;&#10;\end{document}" title="IguanaTex Bitmap Display">
              <a:extLst>
                <a:ext uri="{FF2B5EF4-FFF2-40B4-BE49-F238E27FC236}">
                  <a16:creationId xmlns:a16="http://schemas.microsoft.com/office/drawing/2014/main" id="{A4F14544-E311-2B4B-3767-B2A76680FC1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629" y="4123487"/>
              <a:ext cx="518160" cy="365760"/>
            </a:xfrm>
            <a:prstGeom prst="rect">
              <a:avLst/>
            </a:prstGeom>
          </p:spPr>
        </p:pic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E6B2957-A706-40CA-5C28-09E51E2A6FEB}"/>
                </a:ext>
              </a:extLst>
            </p:cNvPr>
            <p:cNvCxnSpPr/>
            <p:nvPr/>
          </p:nvCxnSpPr>
          <p:spPr>
            <a:xfrm>
              <a:off x="8792125" y="3204192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D178035-A75B-3093-1508-FB19A1BE5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293" y="2975592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247D37F9-F844-AA51-2119-35E12172C4F4}"/>
                </a:ext>
              </a:extLst>
            </p:cNvPr>
            <p:cNvCxnSpPr/>
            <p:nvPr/>
          </p:nvCxnSpPr>
          <p:spPr>
            <a:xfrm>
              <a:off x="8787934" y="4399630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01109DC-2E9B-80EA-9711-BD95AAC1C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102" y="4171030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h_2$&#10;&#10;&#10;\end{document}" title="IguanaTex Bitmap Display">
              <a:extLst>
                <a:ext uri="{FF2B5EF4-FFF2-40B4-BE49-F238E27FC236}">
                  <a16:creationId xmlns:a16="http://schemas.microsoft.com/office/drawing/2014/main" id="{DC221DE1-CFCC-205C-01B4-19EA635785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56" y="3702009"/>
              <a:ext cx="274320" cy="27432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h_1$&#10;&#10;&#10;\end{document}" title="IguanaTex Bitmap Display">
              <a:extLst>
                <a:ext uri="{FF2B5EF4-FFF2-40B4-BE49-F238E27FC236}">
                  <a16:creationId xmlns:a16="http://schemas.microsoft.com/office/drawing/2014/main" id="{C4719101-0ED6-DAB9-04B7-017E88AEB95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509" y="2498295"/>
              <a:ext cx="274320" cy="274320"/>
            </a:xfrm>
            <a:prstGeom prst="rect">
              <a:avLst/>
            </a:prstGeom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304512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E2BE87C-D3AC-0051-5257-96B9E9288D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508492"/>
              </p:ext>
            </p:extLst>
          </p:nvPr>
        </p:nvGraphicFramePr>
        <p:xfrm>
          <a:off x="687433" y="1983313"/>
          <a:ext cx="9370967" cy="4086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814">
                  <a:extLst>
                    <a:ext uri="{9D8B030D-6E8A-4147-A177-3AD203B41FA5}">
                      <a16:colId xmlns:a16="http://schemas.microsoft.com/office/drawing/2014/main" val="3714535649"/>
                    </a:ext>
                  </a:extLst>
                </a:gridCol>
                <a:gridCol w="7749153">
                  <a:extLst>
                    <a:ext uri="{9D8B030D-6E8A-4147-A177-3AD203B41FA5}">
                      <a16:colId xmlns:a16="http://schemas.microsoft.com/office/drawing/2014/main" val="992160667"/>
                    </a:ext>
                  </a:extLst>
                </a:gridCol>
              </a:tblGrid>
              <a:tr h="37847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Experience and Education (Time)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55261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Assistant Professor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Artificial Intelligence,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(2025/02 - 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54115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Postdoctoral Researcher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Tsing Hua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(2024/09 - 2025/01)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16383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Ph.D.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 and Information Engineering, </a:t>
                      </a: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Cheng Kung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(2019/08 - 2024/02)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68293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Institute of Biomedical Informatics,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Yang-Ming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(2017/09 - 2019/07)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1475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Biomedical Sciences,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(2013/09 - 2017/06)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559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ED34CA9-EF5B-1D1B-BDE7-E28FBFF75EEB}"/>
              </a:ext>
            </a:extLst>
          </p:cNvPr>
          <p:cNvSpPr txBox="1"/>
          <p:nvPr/>
        </p:nvSpPr>
        <p:spPr>
          <a:xfrm>
            <a:off x="10989028" y="3671699"/>
            <a:ext cx="6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🪖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426E42A-20C3-EE78-B16C-6BD4E1F60178}"/>
              </a:ext>
            </a:extLst>
          </p:cNvPr>
          <p:cNvCxnSpPr>
            <a:cxnSpLocks/>
          </p:cNvCxnSpPr>
          <p:nvPr/>
        </p:nvCxnSpPr>
        <p:spPr>
          <a:xfrm flipH="1">
            <a:off x="10242778" y="3850806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0C983769-7D1B-9636-79A5-94A7D70A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26" y="4751149"/>
            <a:ext cx="462323" cy="453571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96D2414-2C04-E7D9-B7B1-E94E222BE935}"/>
              </a:ext>
            </a:extLst>
          </p:cNvPr>
          <p:cNvCxnSpPr>
            <a:cxnSpLocks/>
          </p:cNvCxnSpPr>
          <p:nvPr/>
        </p:nvCxnSpPr>
        <p:spPr>
          <a:xfrm flipH="1">
            <a:off x="10242778" y="4964691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7C904C69-96DD-7F8F-A0D8-214ADA27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63" y="2440983"/>
            <a:ext cx="602782" cy="602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8ED029-9145-0531-EEB0-619F2C39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21" y="5414074"/>
            <a:ext cx="602782" cy="602782"/>
          </a:xfrm>
          <a:prstGeom prst="rect">
            <a:avLst/>
          </a:prstGeom>
        </p:spPr>
      </p:pic>
      <p:pic>
        <p:nvPicPr>
          <p:cNvPr id="1026" name="Picture 2" descr="校徽_標準字01">
            <a:extLst>
              <a:ext uri="{FF2B5EF4-FFF2-40B4-BE49-F238E27FC236}">
                <a16:creationId xmlns:a16="http://schemas.microsoft.com/office/drawing/2014/main" id="{0A356161-92B2-A849-57C0-062216E5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69" y="3177623"/>
            <a:ext cx="616627" cy="6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4CABAD-FA76-DAD6-BC4C-27DB004D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21" y="3928108"/>
            <a:ext cx="602782" cy="6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國立陽明大學- 維基百科，自由的百科全書">
            <a:extLst>
              <a:ext uri="{FF2B5EF4-FFF2-40B4-BE49-F238E27FC236}">
                <a16:creationId xmlns:a16="http://schemas.microsoft.com/office/drawing/2014/main" id="{CD44842B-CFD3-B77F-23C5-97D91D6B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49" y="4668205"/>
            <a:ext cx="596954" cy="5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894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LeCun</a:t>
            </a:r>
            <a:r>
              <a:rPr kumimoji="1" lang="en" altLang="zh-TW" dirty="0"/>
              <a:t>, Y., </a:t>
            </a:r>
            <a:r>
              <a:rPr kumimoji="1" lang="en" altLang="zh-TW" dirty="0" err="1"/>
              <a:t>Bottou</a:t>
            </a:r>
            <a:r>
              <a:rPr kumimoji="1" lang="en" altLang="zh-TW" dirty="0"/>
              <a:t>, L., </a:t>
            </a:r>
            <a:r>
              <a:rPr kumimoji="1" lang="en" altLang="zh-TW" dirty="0" err="1"/>
              <a:t>Bengio</a:t>
            </a:r>
            <a:r>
              <a:rPr kumimoji="1" lang="en" altLang="zh-TW" dirty="0"/>
              <a:t>, Y., &amp; Haffner, P. (</a:t>
            </a:r>
            <a:r>
              <a:rPr kumimoji="1" lang="en" altLang="zh-TW" dirty="0">
                <a:solidFill>
                  <a:srgbClr val="FF0000"/>
                </a:solidFill>
              </a:rPr>
              <a:t>1998</a:t>
            </a:r>
            <a:r>
              <a:rPr kumimoji="1" lang="en" altLang="zh-TW" dirty="0"/>
              <a:t>). Gradient-based learning applied to document recognition. Proceedings of the IEEE, 86(11), 2278-2324.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Figure source: 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/discussions/getting-started/149448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Figure source: https://</a:t>
            </a:r>
            <a:r>
              <a:rPr kumimoji="1" lang="en" altLang="zh-TW" dirty="0" err="1"/>
              <a:t>developer.nvidia.com</a:t>
            </a:r>
            <a:r>
              <a:rPr kumimoji="1" lang="en" altLang="zh-TW" dirty="0"/>
              <a:t>/blog/nvidia-ibm-cloud-support-imagenet-large-scale-visual-recognition-challenge/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AlphaGo vs. Lee Sedol  (2016)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10" y="1721098"/>
            <a:ext cx="6080780" cy="393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6" y="6271079"/>
            <a:ext cx="740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8C9F6-BEB5-F736-7564-E6B31963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自然語言處理基本功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如何表達字詞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0B37D4-3CE3-A10B-27BE-C4CECB2F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7C62DA-BDF2-0D01-1A6C-2EA30B3A18CA}"/>
              </a:ext>
            </a:extLst>
          </p:cNvPr>
          <p:cNvSpPr txBox="1"/>
          <p:nvPr/>
        </p:nvSpPr>
        <p:spPr>
          <a:xfrm>
            <a:off x="653143" y="1627979"/>
            <a:ext cx="10918370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Week 1 – Week 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自然語言處理介紹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統計語言模型與基本詞向量方法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詞嵌入模型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135353C-63E6-6D06-5C9A-8B405614E540}"/>
              </a:ext>
            </a:extLst>
          </p:cNvPr>
          <p:cNvSpPr/>
          <p:nvPr/>
        </p:nvSpPr>
        <p:spPr>
          <a:xfrm>
            <a:off x="2624762" y="4955107"/>
            <a:ext cx="84338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like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BD57AB49-226D-73F3-1115-AFAA58A8E7BE}"/>
              </a:ext>
            </a:extLst>
          </p:cNvPr>
          <p:cNvSpPr/>
          <p:nvPr/>
        </p:nvSpPr>
        <p:spPr>
          <a:xfrm>
            <a:off x="2624762" y="5580024"/>
            <a:ext cx="84338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apple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E57CA09-BC5C-EE30-BBA3-81B0F4F5851C}"/>
              </a:ext>
            </a:extLst>
          </p:cNvPr>
          <p:cNvCxnSpPr>
            <a:cxnSpLocks/>
          </p:cNvCxnSpPr>
          <p:nvPr/>
        </p:nvCxnSpPr>
        <p:spPr>
          <a:xfrm>
            <a:off x="3920018" y="5429482"/>
            <a:ext cx="119848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666B8FD-D70C-1485-F936-FD28F806117D}"/>
              </a:ext>
            </a:extLst>
          </p:cNvPr>
          <p:cNvSpPr txBox="1"/>
          <p:nvPr/>
        </p:nvSpPr>
        <p:spPr>
          <a:xfrm>
            <a:off x="5219700" y="4955107"/>
            <a:ext cx="1752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8000" dirty="0"/>
              <a:t>🖥️</a:t>
            </a:r>
            <a:endParaRPr kumimoji="1" lang="zh-TW" altLang="en-US" sz="80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1105409-1E6A-3729-D011-75BAB14C9CF7}"/>
              </a:ext>
            </a:extLst>
          </p:cNvPr>
          <p:cNvCxnSpPr>
            <a:cxnSpLocks/>
          </p:cNvCxnSpPr>
          <p:nvPr/>
        </p:nvCxnSpPr>
        <p:spPr>
          <a:xfrm>
            <a:off x="6972300" y="5429482"/>
            <a:ext cx="1198485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9A0E081-97B4-CD62-17E2-773BCD6A2DC4}"/>
              </a:ext>
            </a:extLst>
          </p:cNvPr>
          <p:cNvSpPr txBox="1"/>
          <p:nvPr/>
        </p:nvSpPr>
        <p:spPr>
          <a:xfrm>
            <a:off x="8359140" y="5128920"/>
            <a:ext cx="57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?</a:t>
            </a:r>
            <a:endParaRPr kumimoji="1" lang="zh-TW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83155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8C9F6-BEB5-F736-7564-E6B31963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自然語言處理基本功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序列模型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0B37D4-3CE3-A10B-27BE-C4CECB2F6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7C62DA-BDF2-0D01-1A6C-2EA30B3A18CA}"/>
              </a:ext>
            </a:extLst>
          </p:cNvPr>
          <p:cNvSpPr txBox="1"/>
          <p:nvPr/>
        </p:nvSpPr>
        <p:spPr>
          <a:xfrm>
            <a:off x="636815" y="1627495"/>
            <a:ext cx="10918370" cy="19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Week 4 – Week 5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遞迴神經網路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/ </a:t>
            </a:r>
            <a:r>
              <a:rPr kumimoji="1" lang="en" altLang="zh-TW" sz="2800" dirty="0" err="1">
                <a:ea typeface="Microsoft JhengHei" panose="020B0604030504040204" pitchFamily="34" charset="-120"/>
              </a:rPr>
              <a:t>PyTorch</a:t>
            </a:r>
            <a:r>
              <a:rPr kumimoji="1" lang="en" altLang="zh-TW" sz="2800" dirty="0">
                <a:ea typeface="Microsoft JhengHei" panose="020B0604030504040204" pitchFamily="34" charset="-120"/>
              </a:rPr>
              <a:t> Tutorial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注意力機制以及 </a:t>
            </a:r>
            <a:r>
              <a:rPr kumimoji="1" lang="en" altLang="zh-TW" sz="2800" dirty="0">
                <a:ea typeface="Microsoft JhengHei" panose="020B0604030504040204" pitchFamily="34" charset="-120"/>
              </a:rPr>
              <a:t>Sub-word 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分詞法</a:t>
            </a:r>
            <a:endParaRPr kumimoji="1" lang="en" altLang="zh-TW" sz="2800" dirty="0"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9DF83CD4-2F27-79BE-9831-4BE356FB9D31}"/>
              </a:ext>
            </a:extLst>
          </p:cNvPr>
          <p:cNvSpPr/>
          <p:nvPr/>
        </p:nvSpPr>
        <p:spPr>
          <a:xfrm>
            <a:off x="2668652" y="5836117"/>
            <a:ext cx="372490" cy="207951"/>
          </a:xfrm>
          <a:prstGeom prst="roundRect">
            <a:avLst/>
          </a:prstGeom>
          <a:solidFill>
            <a:srgbClr val="00EE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A399ACA-D0EB-2970-08EB-1BC6AEFEE554}"/>
              </a:ext>
            </a:extLst>
          </p:cNvPr>
          <p:cNvSpPr/>
          <p:nvPr/>
        </p:nvSpPr>
        <p:spPr>
          <a:xfrm>
            <a:off x="5569199" y="5836117"/>
            <a:ext cx="372490" cy="207951"/>
          </a:xfrm>
          <a:prstGeom prst="roundRect">
            <a:avLst/>
          </a:prstGeom>
          <a:solidFill>
            <a:srgbClr val="00EE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4D3DD98-80F0-7C9C-3C0A-931AF09BE7BD}"/>
              </a:ext>
            </a:extLst>
          </p:cNvPr>
          <p:cNvSpPr/>
          <p:nvPr/>
        </p:nvSpPr>
        <p:spPr>
          <a:xfrm>
            <a:off x="1701803" y="5836117"/>
            <a:ext cx="372490" cy="207951"/>
          </a:xfrm>
          <a:prstGeom prst="roundRect">
            <a:avLst/>
          </a:prstGeom>
          <a:solidFill>
            <a:srgbClr val="C1EE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9FDD36C2-7145-C233-D358-B235354BFDB2}"/>
              </a:ext>
            </a:extLst>
          </p:cNvPr>
          <p:cNvSpPr/>
          <p:nvPr/>
        </p:nvSpPr>
        <p:spPr>
          <a:xfrm>
            <a:off x="3605367" y="5836117"/>
            <a:ext cx="372490" cy="207951"/>
          </a:xfrm>
          <a:prstGeom prst="roundRect">
            <a:avLst/>
          </a:prstGeom>
          <a:solidFill>
            <a:srgbClr val="C1EE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4E24EB8-7BF2-1298-B431-0989F32053A3}"/>
              </a:ext>
            </a:extLst>
          </p:cNvPr>
          <p:cNvSpPr/>
          <p:nvPr/>
        </p:nvSpPr>
        <p:spPr>
          <a:xfrm>
            <a:off x="4598564" y="5836117"/>
            <a:ext cx="372490" cy="207951"/>
          </a:xfrm>
          <a:prstGeom prst="roundRect">
            <a:avLst/>
          </a:prstGeom>
          <a:solidFill>
            <a:srgbClr val="C1EEDB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5578B6F-D640-AF78-D5DA-073607548C39}"/>
              </a:ext>
            </a:extLst>
          </p:cNvPr>
          <p:cNvCxnSpPr>
            <a:cxnSpLocks/>
          </p:cNvCxnSpPr>
          <p:nvPr/>
        </p:nvCxnSpPr>
        <p:spPr>
          <a:xfrm flipV="1">
            <a:off x="1888048" y="4750915"/>
            <a:ext cx="1621151" cy="9810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836FC4BB-585A-037A-6449-ED5B648663F9}"/>
              </a:ext>
            </a:extLst>
          </p:cNvPr>
          <p:cNvCxnSpPr>
            <a:cxnSpLocks/>
          </p:cNvCxnSpPr>
          <p:nvPr/>
        </p:nvCxnSpPr>
        <p:spPr>
          <a:xfrm flipH="1" flipV="1">
            <a:off x="4826715" y="4750915"/>
            <a:ext cx="920640" cy="10393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708AF77-7F65-96BC-B81F-840358BC5F7F}"/>
              </a:ext>
            </a:extLst>
          </p:cNvPr>
          <p:cNvCxnSpPr>
            <a:cxnSpLocks/>
          </p:cNvCxnSpPr>
          <p:nvPr/>
        </p:nvCxnSpPr>
        <p:spPr>
          <a:xfrm flipH="1" flipV="1">
            <a:off x="4476813" y="4769786"/>
            <a:ext cx="313059" cy="10663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9A8AF7-35F5-4D76-A2FD-C24CD7A2FB4A}"/>
              </a:ext>
            </a:extLst>
          </p:cNvPr>
          <p:cNvCxnSpPr>
            <a:cxnSpLocks/>
          </p:cNvCxnSpPr>
          <p:nvPr/>
        </p:nvCxnSpPr>
        <p:spPr>
          <a:xfrm flipV="1">
            <a:off x="2937122" y="4763850"/>
            <a:ext cx="846986" cy="1045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FB4A6F7-84E3-AB1C-697B-9502E3EF2E76}"/>
              </a:ext>
            </a:extLst>
          </p:cNvPr>
          <p:cNvCxnSpPr>
            <a:cxnSpLocks/>
          </p:cNvCxnSpPr>
          <p:nvPr/>
        </p:nvCxnSpPr>
        <p:spPr>
          <a:xfrm flipV="1">
            <a:off x="3820358" y="4803439"/>
            <a:ext cx="287386" cy="99272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CD9FBF6C-3A4E-6275-9F58-A02F30488736}"/>
              </a:ext>
            </a:extLst>
          </p:cNvPr>
          <p:cNvSpPr/>
          <p:nvPr/>
        </p:nvSpPr>
        <p:spPr>
          <a:xfrm>
            <a:off x="4181665" y="4111486"/>
            <a:ext cx="249382" cy="53439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194D6-8E49-837A-295D-9FA56CC456B8}"/>
              </a:ext>
            </a:extLst>
          </p:cNvPr>
          <p:cNvSpPr txBox="1"/>
          <p:nvPr/>
        </p:nvSpPr>
        <p:spPr>
          <a:xfrm>
            <a:off x="3413897" y="4146568"/>
            <a:ext cx="792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Context vector</a:t>
            </a:r>
            <a:endParaRPr kumimoji="1" lang="zh-TW" altLang="en-US" sz="14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8052D9A-82CE-6A33-00CB-3174CDAC2F6A}"/>
              </a:ext>
            </a:extLst>
          </p:cNvPr>
          <p:cNvCxnSpPr>
            <a:cxnSpLocks/>
          </p:cNvCxnSpPr>
          <p:nvPr/>
        </p:nvCxnSpPr>
        <p:spPr>
          <a:xfrm>
            <a:off x="8418715" y="5924904"/>
            <a:ext cx="39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959DF220-4673-4DEF-FBED-74E6553B93FF}"/>
              </a:ext>
            </a:extLst>
          </p:cNvPr>
          <p:cNvSpPr/>
          <p:nvPr/>
        </p:nvSpPr>
        <p:spPr>
          <a:xfrm>
            <a:off x="7995497" y="5834099"/>
            <a:ext cx="372490" cy="2055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821FA276-9200-18BB-473F-6D8378EE0CC4}"/>
              </a:ext>
            </a:extLst>
          </p:cNvPr>
          <p:cNvSpPr/>
          <p:nvPr/>
        </p:nvSpPr>
        <p:spPr>
          <a:xfrm>
            <a:off x="8844242" y="5834099"/>
            <a:ext cx="372490" cy="20552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AC4CDD1-8616-95F0-8D6F-677F0C5DC7B6}"/>
                  </a:ext>
                </a:extLst>
              </p:cNvPr>
              <p:cNvSpPr txBox="1"/>
              <p:nvPr/>
            </p:nvSpPr>
            <p:spPr>
              <a:xfrm>
                <a:off x="8888946" y="6074116"/>
                <a:ext cx="307392" cy="286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AC4CDD1-8616-95F0-8D6F-677F0C5DC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946" y="6074116"/>
                <a:ext cx="307392" cy="286040"/>
              </a:xfrm>
              <a:prstGeom prst="rect">
                <a:avLst/>
              </a:prstGeom>
              <a:blipFill>
                <a:blip r:embed="rId2"/>
                <a:stretch>
                  <a:fillRect l="-15385" r="-3846" b="-173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839299A-3A5D-5329-8EB6-C6FEB8C353AC}"/>
                  </a:ext>
                </a:extLst>
              </p:cNvPr>
              <p:cNvSpPr txBox="1"/>
              <p:nvPr/>
            </p:nvSpPr>
            <p:spPr>
              <a:xfrm>
                <a:off x="7995497" y="6072455"/>
                <a:ext cx="488532" cy="2888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bSup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839299A-3A5D-5329-8EB6-C6FEB8C35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497" y="6072455"/>
                <a:ext cx="488532" cy="288862"/>
              </a:xfrm>
              <a:prstGeom prst="rect">
                <a:avLst/>
              </a:prstGeom>
              <a:blipFill>
                <a:blip r:embed="rId3"/>
                <a:stretch>
                  <a:fillRect l="-12500" t="-4167" r="-2500"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B7294E9D-70AE-0914-CF15-CC0297182BD1}"/>
              </a:ext>
            </a:extLst>
          </p:cNvPr>
          <p:cNvCxnSpPr>
            <a:cxnSpLocks/>
          </p:cNvCxnSpPr>
          <p:nvPr/>
        </p:nvCxnSpPr>
        <p:spPr>
          <a:xfrm>
            <a:off x="7542080" y="5938428"/>
            <a:ext cx="39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182166DF-E70B-14E3-DB57-F504E07C47E8}"/>
              </a:ext>
            </a:extLst>
          </p:cNvPr>
          <p:cNvCxnSpPr>
            <a:cxnSpLocks/>
          </p:cNvCxnSpPr>
          <p:nvPr/>
        </p:nvCxnSpPr>
        <p:spPr>
          <a:xfrm>
            <a:off x="9250518" y="5938428"/>
            <a:ext cx="3985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線接點 23">
            <a:extLst>
              <a:ext uri="{FF2B5EF4-FFF2-40B4-BE49-F238E27FC236}">
                <a16:creationId xmlns:a16="http://schemas.microsoft.com/office/drawing/2014/main" id="{00E2C3EA-0C88-B646-627B-455B0220A06E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431047" y="4378681"/>
            <a:ext cx="4164978" cy="1507606"/>
          </a:xfrm>
          <a:prstGeom prst="curvedConnector3">
            <a:avLst>
              <a:gd name="adj1" fmla="val 998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553E97-B333-560C-E94C-527DB76A05F4}"/>
              </a:ext>
            </a:extLst>
          </p:cNvPr>
          <p:cNvSpPr txBox="1"/>
          <p:nvPr/>
        </p:nvSpPr>
        <p:spPr>
          <a:xfrm>
            <a:off x="7253986" y="5697634"/>
            <a:ext cx="227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C76AAFC-8FFA-FCAD-4106-92F96C8903DF}"/>
              </a:ext>
            </a:extLst>
          </p:cNvPr>
          <p:cNvCxnSpPr/>
          <p:nvPr/>
        </p:nvCxnSpPr>
        <p:spPr>
          <a:xfrm>
            <a:off x="6260593" y="3736873"/>
            <a:ext cx="0" cy="265890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5352AF36-4C46-8475-6234-0C95BA60353E}"/>
              </a:ext>
            </a:extLst>
          </p:cNvPr>
          <p:cNvGrpSpPr/>
          <p:nvPr/>
        </p:nvGrpSpPr>
        <p:grpSpPr>
          <a:xfrm>
            <a:off x="2185220" y="5905725"/>
            <a:ext cx="398515" cy="95121"/>
            <a:chOff x="1557538" y="4722048"/>
            <a:chExt cx="398515" cy="95121"/>
          </a:xfrm>
        </p:grpSpPr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3270C5E6-3905-7ABE-DD13-9F88B429A40B}"/>
                </a:ext>
              </a:extLst>
            </p:cNvPr>
            <p:cNvCxnSpPr>
              <a:cxnSpLocks/>
            </p:cNvCxnSpPr>
            <p:nvPr/>
          </p:nvCxnSpPr>
          <p:spPr>
            <a:xfrm>
              <a:off x="1557538" y="4722048"/>
              <a:ext cx="398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82E56E54-2927-8EEB-360B-7D56693F9F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39" y="4817169"/>
              <a:ext cx="398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8CBA68F0-BCDF-6B13-2811-79018A791C7B}"/>
              </a:ext>
            </a:extLst>
          </p:cNvPr>
          <p:cNvGrpSpPr/>
          <p:nvPr/>
        </p:nvGrpSpPr>
        <p:grpSpPr>
          <a:xfrm>
            <a:off x="3124874" y="5901550"/>
            <a:ext cx="398515" cy="95121"/>
            <a:chOff x="1557538" y="4722048"/>
            <a:chExt cx="398515" cy="95121"/>
          </a:xfrm>
        </p:grpSpPr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5583236E-D0FB-8963-2AF6-59082A00964A}"/>
                </a:ext>
              </a:extLst>
            </p:cNvPr>
            <p:cNvCxnSpPr>
              <a:cxnSpLocks/>
            </p:cNvCxnSpPr>
            <p:nvPr/>
          </p:nvCxnSpPr>
          <p:spPr>
            <a:xfrm>
              <a:off x="1557538" y="4722048"/>
              <a:ext cx="398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箭頭接點 31">
              <a:extLst>
                <a:ext uri="{FF2B5EF4-FFF2-40B4-BE49-F238E27FC236}">
                  <a16:creationId xmlns:a16="http://schemas.microsoft.com/office/drawing/2014/main" id="{CB6E88CE-E389-A9D3-3C2C-06E9769F49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39" y="4817169"/>
              <a:ext cx="398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B7C367C0-1D4B-EA39-1FF4-2AD2C509D473}"/>
              </a:ext>
            </a:extLst>
          </p:cNvPr>
          <p:cNvGrpSpPr/>
          <p:nvPr/>
        </p:nvGrpSpPr>
        <p:grpSpPr>
          <a:xfrm>
            <a:off x="4061589" y="5900203"/>
            <a:ext cx="398515" cy="95121"/>
            <a:chOff x="1557538" y="4722048"/>
            <a:chExt cx="398515" cy="95121"/>
          </a:xfrm>
        </p:grpSpPr>
        <p:cxnSp>
          <p:nvCxnSpPr>
            <p:cNvPr id="34" name="直線箭頭接點 33">
              <a:extLst>
                <a:ext uri="{FF2B5EF4-FFF2-40B4-BE49-F238E27FC236}">
                  <a16:creationId xmlns:a16="http://schemas.microsoft.com/office/drawing/2014/main" id="{0CE961F5-B0BE-25DD-544A-D7E045D6444A}"/>
                </a:ext>
              </a:extLst>
            </p:cNvPr>
            <p:cNvCxnSpPr>
              <a:cxnSpLocks/>
            </p:cNvCxnSpPr>
            <p:nvPr/>
          </p:nvCxnSpPr>
          <p:spPr>
            <a:xfrm>
              <a:off x="1557538" y="4722048"/>
              <a:ext cx="398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箭頭接點 34">
              <a:extLst>
                <a:ext uri="{FF2B5EF4-FFF2-40B4-BE49-F238E27FC236}">
                  <a16:creationId xmlns:a16="http://schemas.microsoft.com/office/drawing/2014/main" id="{8BD900CE-2244-005E-1A07-D001D353638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39" y="4817169"/>
              <a:ext cx="398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1FF93D5-8D9D-213E-BC84-B3A515A865C5}"/>
              </a:ext>
            </a:extLst>
          </p:cNvPr>
          <p:cNvGrpSpPr/>
          <p:nvPr/>
        </p:nvGrpSpPr>
        <p:grpSpPr>
          <a:xfrm>
            <a:off x="5067943" y="5899559"/>
            <a:ext cx="398515" cy="95121"/>
            <a:chOff x="1557538" y="4722048"/>
            <a:chExt cx="398515" cy="95121"/>
          </a:xfrm>
        </p:grpSpPr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9DD3F403-70D3-3725-AEDD-362D5F759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57538" y="4722048"/>
              <a:ext cx="398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箭頭接點 37">
              <a:extLst>
                <a:ext uri="{FF2B5EF4-FFF2-40B4-BE49-F238E27FC236}">
                  <a16:creationId xmlns:a16="http://schemas.microsoft.com/office/drawing/2014/main" id="{06E7132B-BB9C-8D16-984D-0680EBA559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57539" y="4817169"/>
              <a:ext cx="39851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00D7E94-4A4F-F413-06B9-89725C286DC6}"/>
              </a:ext>
            </a:extLst>
          </p:cNvPr>
          <p:cNvSpPr txBox="1"/>
          <p:nvPr/>
        </p:nvSpPr>
        <p:spPr>
          <a:xfrm>
            <a:off x="2660898" y="6373948"/>
            <a:ext cx="24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Encoder time steps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21E6543-D941-AE6A-6B34-8E8955F6589F}"/>
              </a:ext>
            </a:extLst>
          </p:cNvPr>
          <p:cNvSpPr txBox="1"/>
          <p:nvPr/>
        </p:nvSpPr>
        <p:spPr>
          <a:xfrm>
            <a:off x="7415749" y="6373948"/>
            <a:ext cx="2453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Decoder time steps</a:t>
            </a:r>
            <a:endParaRPr kumimoji="1" lang="zh-TW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C613411-A196-A11D-8D26-B70D9ECC5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72" y="2442858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4566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B1793-7A3D-40AB-F838-E5CF9AB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進階自然語言處理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97BCB-6472-382C-E708-39C3709D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F4B1D9-55D5-8A1F-167F-54E085AFF2F6}"/>
              </a:ext>
            </a:extLst>
          </p:cNvPr>
          <p:cNvSpPr txBox="1"/>
          <p:nvPr/>
        </p:nvSpPr>
        <p:spPr>
          <a:xfrm>
            <a:off x="636223" y="1750592"/>
            <a:ext cx="5622989" cy="3910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6 – Week 11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自注意力機制以及文字生成策略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BERT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與它的好夥伴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ea typeface="Microsoft JhengHei" panose="020B0604030504040204" pitchFamily="34" charset="-120"/>
              </a:rPr>
              <a:t>HuggingFace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函式庫實作教學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(1)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GPT-3, </a:t>
            </a:r>
            <a:r>
              <a:rPr kumimoji="1" lang="en" altLang="zh-TW" sz="2400" dirty="0" err="1">
                <a:ea typeface="Microsoft JhengHei" panose="020B0604030504040204" pitchFamily="34" charset="-120"/>
              </a:rPr>
              <a:t>InstructGPT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, RLHF, </a:t>
            </a:r>
            <a:r>
              <a:rPr kumimoji="1" lang="en" altLang="zh-TW" sz="2400" dirty="0" err="1">
                <a:ea typeface="Microsoft JhengHei" panose="020B0604030504040204" pitchFamily="34" charset="-120"/>
              </a:rPr>
              <a:t>DeepSeek</a:t>
            </a:r>
            <a:endParaRPr kumimoji="1" lang="en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PPO, GRPO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ea typeface="Microsoft JhengHei" panose="020B0604030504040204" pitchFamily="34" charset="-120"/>
              </a:rPr>
              <a:t>HuggingFace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函式庫實作教學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(2)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E8E5AEA-2D22-1D34-15BF-A89B694AC8FB}"/>
              </a:ext>
            </a:extLst>
          </p:cNvPr>
          <p:cNvSpPr/>
          <p:nvPr/>
        </p:nvSpPr>
        <p:spPr>
          <a:xfrm>
            <a:off x="6907209" y="3516441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2B76EA4-6988-2FEA-C53B-C3F68A90FB4D}"/>
              </a:ext>
            </a:extLst>
          </p:cNvPr>
          <p:cNvSpPr txBox="1"/>
          <p:nvPr/>
        </p:nvSpPr>
        <p:spPr>
          <a:xfrm>
            <a:off x="6958738" y="53188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56707729-20DC-59B1-86F4-C4710B6134F1}"/>
              </a:ext>
            </a:extLst>
          </p:cNvPr>
          <p:cNvCxnSpPr>
            <a:cxnSpLocks/>
          </p:cNvCxnSpPr>
          <p:nvPr/>
        </p:nvCxnSpPr>
        <p:spPr>
          <a:xfrm flipV="1">
            <a:off x="727125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CC2962A-D774-D811-1C66-05AFED876CEF}"/>
              </a:ext>
            </a:extLst>
          </p:cNvPr>
          <p:cNvCxnSpPr>
            <a:cxnSpLocks/>
          </p:cNvCxnSpPr>
          <p:nvPr/>
        </p:nvCxnSpPr>
        <p:spPr>
          <a:xfrm flipV="1">
            <a:off x="799366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810253EE-CC9B-5B36-8C38-685ED4709B7B}"/>
              </a:ext>
            </a:extLst>
          </p:cNvPr>
          <p:cNvCxnSpPr>
            <a:cxnSpLocks/>
          </p:cNvCxnSpPr>
          <p:nvPr/>
        </p:nvCxnSpPr>
        <p:spPr>
          <a:xfrm flipV="1">
            <a:off x="1092094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4FA7F4F1-9F06-95BC-AD8C-B47941D1F2B2}"/>
              </a:ext>
            </a:extLst>
          </p:cNvPr>
          <p:cNvCxnSpPr>
            <a:cxnSpLocks/>
          </p:cNvCxnSpPr>
          <p:nvPr/>
        </p:nvCxnSpPr>
        <p:spPr>
          <a:xfrm flipV="1">
            <a:off x="1019852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D554422-19EE-3652-85BC-5DCF9CF121D0}"/>
              </a:ext>
            </a:extLst>
          </p:cNvPr>
          <p:cNvSpPr/>
          <p:nvPr/>
        </p:nvSpPr>
        <p:spPr>
          <a:xfrm>
            <a:off x="6993646" y="4860857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B689479-3868-CE87-6B0E-97EA0D025AB3}"/>
              </a:ext>
            </a:extLst>
          </p:cNvPr>
          <p:cNvCxnSpPr>
            <a:cxnSpLocks/>
          </p:cNvCxnSpPr>
          <p:nvPr/>
        </p:nvCxnSpPr>
        <p:spPr>
          <a:xfrm flipV="1">
            <a:off x="7271250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E08CCA1-BDA2-1257-6A0A-69BC5FAC2189}"/>
              </a:ext>
            </a:extLst>
          </p:cNvPr>
          <p:cNvCxnSpPr>
            <a:cxnSpLocks/>
          </p:cNvCxnSpPr>
          <p:nvPr/>
        </p:nvCxnSpPr>
        <p:spPr>
          <a:xfrm flipV="1">
            <a:off x="7993664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563439CA-7793-5F38-D5CF-18A15884B575}"/>
              </a:ext>
            </a:extLst>
          </p:cNvPr>
          <p:cNvCxnSpPr>
            <a:cxnSpLocks/>
          </p:cNvCxnSpPr>
          <p:nvPr/>
        </p:nvCxnSpPr>
        <p:spPr>
          <a:xfrm flipV="1">
            <a:off x="10198524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4556F3F-E5E8-CA77-3304-F19B2EB775AF}"/>
              </a:ext>
            </a:extLst>
          </p:cNvPr>
          <p:cNvCxnSpPr>
            <a:cxnSpLocks/>
          </p:cNvCxnSpPr>
          <p:nvPr/>
        </p:nvCxnSpPr>
        <p:spPr>
          <a:xfrm flipV="1">
            <a:off x="10920938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B67A7A8-B6EE-761C-7BD4-08A93D95BD4A}"/>
              </a:ext>
            </a:extLst>
          </p:cNvPr>
          <p:cNvSpPr txBox="1"/>
          <p:nvPr/>
        </p:nvSpPr>
        <p:spPr>
          <a:xfrm>
            <a:off x="8772605" y="4752073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6E4BBB5E-9400-130F-633F-9AA9BFF9BD13}"/>
                  </a:ext>
                </a:extLst>
              </p:cNvPr>
              <p:cNvSpPr/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6E4BBB5E-9400-130F-633F-9AA9BFF9BD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92A6A248-2C28-27B9-1D9B-6CA19DE0A032}"/>
                  </a:ext>
                </a:extLst>
              </p:cNvPr>
              <p:cNvSpPr/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92A6A248-2C28-27B9-1D9B-6CA19DE0A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DFEEBC35-8073-6EE2-57F2-1AB8C0CF2E87}"/>
                  </a:ext>
                </a:extLst>
              </p:cNvPr>
              <p:cNvSpPr/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DFEEBC35-8073-6EE2-57F2-1AB8C0CF2E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D5AA812D-F5C9-D8A5-F2E7-5392FBD5CFAB}"/>
                  </a:ext>
                </a:extLst>
              </p:cNvPr>
              <p:cNvSpPr/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D5AA812D-F5C9-D8A5-F2E7-5392FBD5C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48D4D096-7592-F83A-8AAD-99B79FB784EE}"/>
                  </a:ext>
                </a:extLst>
              </p:cNvPr>
              <p:cNvSpPr/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48D4D096-7592-F83A-8AAD-99B79FB784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261824C1-94B6-BD59-0F04-B393DB111443}"/>
                  </a:ext>
                </a:extLst>
              </p:cNvPr>
              <p:cNvSpPr/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261824C1-94B6-BD59-0F04-B393DB111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4AEBE544-DC31-5F4B-FFEF-44F39329ACB3}"/>
                  </a:ext>
                </a:extLst>
              </p:cNvPr>
              <p:cNvSpPr/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4AEBE544-DC31-5F4B-FFEF-44F39329A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270EEEC3-9398-9EAF-1E2B-361EB7F68F39}"/>
              </a:ext>
            </a:extLst>
          </p:cNvPr>
          <p:cNvCxnSpPr/>
          <p:nvPr/>
        </p:nvCxnSpPr>
        <p:spPr>
          <a:xfrm>
            <a:off x="7539564" y="3211688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8D5A0339-6F64-A66D-D14C-CCFAFAF3A5AF}"/>
              </a:ext>
            </a:extLst>
          </p:cNvPr>
          <p:cNvCxnSpPr/>
          <p:nvPr/>
        </p:nvCxnSpPr>
        <p:spPr>
          <a:xfrm>
            <a:off x="8258285" y="325749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044E1EA3-F61B-814B-EBCD-D0FFBFEBBBC7}"/>
              </a:ext>
            </a:extLst>
          </p:cNvPr>
          <p:cNvCxnSpPr/>
          <p:nvPr/>
        </p:nvCxnSpPr>
        <p:spPr>
          <a:xfrm>
            <a:off x="9689890" y="321168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3D1DCD9-9146-11DC-6ADA-F3721F721D62}"/>
              </a:ext>
            </a:extLst>
          </p:cNvPr>
          <p:cNvCxnSpPr/>
          <p:nvPr/>
        </p:nvCxnSpPr>
        <p:spPr>
          <a:xfrm>
            <a:off x="10468111" y="3245869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0E633A5-A681-EEC5-61FD-ED23D25BA179}"/>
              </a:ext>
            </a:extLst>
          </p:cNvPr>
          <p:cNvSpPr txBox="1"/>
          <p:nvPr/>
        </p:nvSpPr>
        <p:spPr>
          <a:xfrm>
            <a:off x="8770223" y="2611652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535EF62-B2F6-3917-8BBF-012365F9C44B}"/>
              </a:ext>
            </a:extLst>
          </p:cNvPr>
          <p:cNvSpPr txBox="1"/>
          <p:nvPr/>
        </p:nvSpPr>
        <p:spPr>
          <a:xfrm>
            <a:off x="8219947" y="20416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  <p:pic>
        <p:nvPicPr>
          <p:cNvPr id="32" name="圖片 31" descr="一張含有 微笑, 美工圖案, 微笑的, 圖畫 的圖片&#10;&#10;自動產生的描述">
            <a:extLst>
              <a:ext uri="{FF2B5EF4-FFF2-40B4-BE49-F238E27FC236}">
                <a16:creationId xmlns:a16="http://schemas.microsoft.com/office/drawing/2014/main" id="{930C59DB-4644-1C98-9E72-CB72200AA7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36" y="2770399"/>
            <a:ext cx="386413" cy="574837"/>
          </a:xfrm>
          <a:prstGeom prst="rect">
            <a:avLst/>
          </a:prstGeom>
        </p:spPr>
      </p:pic>
      <p:pic>
        <p:nvPicPr>
          <p:cNvPr id="3078" name="Picture 6" descr="DeepSeek Logo">
            <a:extLst>
              <a:ext uri="{FF2B5EF4-FFF2-40B4-BE49-F238E27FC236}">
                <a16:creationId xmlns:a16="http://schemas.microsoft.com/office/drawing/2014/main" id="{BB616C4D-060B-F7A4-A006-E4A946E2A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961" y="5948977"/>
            <a:ext cx="2246464" cy="4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undefined">
            <a:extLst>
              <a:ext uri="{FF2B5EF4-FFF2-40B4-BE49-F238E27FC236}">
                <a16:creationId xmlns:a16="http://schemas.microsoft.com/office/drawing/2014/main" id="{F0084F82-2BC6-DDC9-ADBA-D025C4C65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220" y="5948977"/>
            <a:ext cx="1749589" cy="4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702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Introduction to Artificial Intelligence and Natural Language Processing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History of Artificial Intelligence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Course Introduction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3B1793-7A3D-40AB-F838-E5CF9ABBC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自然語言處理應用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97BCB-6472-382C-E708-39C3709DD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1F4B1D9-55D5-8A1F-167F-54E085AFF2F6}"/>
              </a:ext>
            </a:extLst>
          </p:cNvPr>
          <p:cNvSpPr txBox="1"/>
          <p:nvPr/>
        </p:nvSpPr>
        <p:spPr>
          <a:xfrm>
            <a:off x="636223" y="1750592"/>
            <a:ext cx="6270985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12 – Week 14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如何訓練大模型？輕量化微調方法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檢索式生成方法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Retrieval-augmented Generation (RAG)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檢索式生成方法實作教學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3203AB2-3373-7F22-BF5B-753B6BFD3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7508" y="2266069"/>
            <a:ext cx="2454333" cy="2153188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9DC6DDA7-DBB9-1F13-2276-121056C686C1}"/>
              </a:ext>
            </a:extLst>
          </p:cNvPr>
          <p:cNvSpPr txBox="1"/>
          <p:nvPr/>
        </p:nvSpPr>
        <p:spPr>
          <a:xfrm>
            <a:off x="7873024" y="4711645"/>
            <a:ext cx="284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(Figure from the </a:t>
            </a:r>
            <a:r>
              <a:rPr kumimoji="1" lang="en-US" altLang="zh-TW" dirty="0" err="1"/>
              <a:t>LoRA</a:t>
            </a:r>
            <a:r>
              <a:rPr kumimoji="1" lang="en-US" altLang="zh-TW" dirty="0"/>
              <a:t> paper)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90255A43-164A-2934-C1FA-5E474D266339}"/>
              </a:ext>
            </a:extLst>
          </p:cNvPr>
          <p:cNvSpPr txBox="1"/>
          <p:nvPr/>
        </p:nvSpPr>
        <p:spPr>
          <a:xfrm>
            <a:off x="6907208" y="6123172"/>
            <a:ext cx="42515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/>
              <a:t>Hu, Edward J., et al. "</a:t>
            </a:r>
            <a:r>
              <a:rPr lang="en" altLang="zh-TW" sz="1600" dirty="0" err="1"/>
              <a:t>LoRA</a:t>
            </a:r>
            <a:r>
              <a:rPr lang="en" altLang="zh-TW" sz="1600" dirty="0"/>
              <a:t>: Low-Rank Adaptation of Large Language Models." ICLR 2022.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49707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87CCC4-6756-17B8-0ADC-5B1E358DD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Syllabus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7850D3-5A9D-9C49-07A1-DC82B394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4477576-BF69-89E3-E7BE-BC162193FF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759396"/>
              </p:ext>
            </p:extLst>
          </p:nvPr>
        </p:nvGraphicFramePr>
        <p:xfrm>
          <a:off x="2960175" y="276860"/>
          <a:ext cx="8578682" cy="630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421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6400431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1449830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Week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自然語言處理介紹以及本課程綱要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統計語言模型與基本詞向量方法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詞嵌入模型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0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遞迴神經網路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Tutorial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659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注意力機制以及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Sub-word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分詞法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自注意力機制以及文字生成策略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BERT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與它的好夥伴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HuggingFace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函式庫實作教學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現代自然語言處理：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GPT-3,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InstructGPT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 RLHF,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DeepSeek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HuggingFace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函式庫實作教學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如何訓練大模型？輕量化微調方法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檢索式生成方法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34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檢索式生成方法實作教學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880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  <p:sp>
        <p:nvSpPr>
          <p:cNvPr id="3" name="矩形 2">
            <a:extLst>
              <a:ext uri="{FF2B5EF4-FFF2-40B4-BE49-F238E27FC236}">
                <a16:creationId xmlns:a16="http://schemas.microsoft.com/office/drawing/2014/main" id="{518EEE11-D3FB-6121-2C89-430FAA87CA15}"/>
              </a:ext>
            </a:extLst>
          </p:cNvPr>
          <p:cNvSpPr/>
          <p:nvPr/>
        </p:nvSpPr>
        <p:spPr>
          <a:xfrm>
            <a:off x="709379" y="2140421"/>
            <a:ext cx="1097280" cy="3980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Tutorial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8A8CCC-6656-256A-8917-C49975112F97}"/>
              </a:ext>
            </a:extLst>
          </p:cNvPr>
          <p:cNvSpPr/>
          <p:nvPr/>
        </p:nvSpPr>
        <p:spPr>
          <a:xfrm>
            <a:off x="709379" y="2733885"/>
            <a:ext cx="1097280" cy="398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Exam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C37BB2-CA8E-87A0-9B51-1C422D1EB418}"/>
              </a:ext>
            </a:extLst>
          </p:cNvPr>
          <p:cNvSpPr/>
          <p:nvPr/>
        </p:nvSpPr>
        <p:spPr>
          <a:xfrm>
            <a:off x="709379" y="3283616"/>
            <a:ext cx="1097280" cy="3980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Report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1451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118442-FBB1-5E24-04F6-192F31E6A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658498-0966-3C4B-79C5-1F5DB131D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6C7959F-5569-A1D4-440E-7379A3E01969}"/>
              </a:ext>
            </a:extLst>
          </p:cNvPr>
          <p:cNvSpPr txBox="1"/>
          <p:nvPr/>
        </p:nvSpPr>
        <p:spPr>
          <a:xfrm>
            <a:off x="636815" y="1692636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Assignments (5 times): 40%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1% x 10 times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Mid-term Exam: 20%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Term Project: 30%</a:t>
            </a:r>
          </a:p>
        </p:txBody>
      </p:sp>
    </p:spTree>
    <p:extLst>
      <p:ext uri="{BB962C8B-B14F-4D97-AF65-F5344CB8AC3E}">
        <p14:creationId xmlns:p14="http://schemas.microsoft.com/office/powerpoint/2010/main" val="464207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Quizzes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不定時，代表出席分數，若多於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次即僅採計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次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與當週的上課內容有關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Feel free to search the Internet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42693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與當週的上課內容有關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(Sample Code)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8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776151" y="5293471"/>
            <a:ext cx="53361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Speech and Language Processing (3rd ed. draft) Dan </a:t>
            </a:r>
            <a:r>
              <a:rPr kumimoji="1" lang="en" altLang="zh-TW" sz="2400" dirty="0" err="1"/>
              <a:t>Jurafsky</a:t>
            </a:r>
            <a:r>
              <a:rPr kumimoji="1" lang="en" altLang="zh-TW" sz="2400" dirty="0"/>
              <a:t> and James H. Martin.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6404359" y="5293471"/>
            <a:ext cx="4864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 (Jan 2025 version): </a:t>
            </a:r>
            <a:r>
              <a:rPr kumimoji="1" lang="en" altLang="zh-TW" sz="2400" dirty="0">
                <a:hlinkClick r:id="rId2"/>
              </a:rPr>
              <a:t>https://web.stanford.edu/~jurafsky/slp3/ed3book_Jan25.pdf</a:t>
            </a:r>
            <a:endParaRPr kumimoji="1" lang="en" altLang="zh-TW" sz="2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B73EB6-AE77-D8C2-71CD-8A248AB95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373" y="1734791"/>
            <a:ext cx="10165254" cy="33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949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9099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2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進行自然語言處理的基礎理論實作，歐萊禮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9789865020675)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2"/>
              </a:rPr>
              <a:t>https://github.com/oreilly-japan/deep-learning-from-scratch-2</a:t>
            </a:r>
            <a:endParaRPr kumimoji="1" lang="en-US" altLang="zh-TW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A3047-5567-5C4F-0B18-AC771272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11" y="1982292"/>
            <a:ext cx="2840355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8E6BA-4E4F-DE65-00DE-368911D7D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生成式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融合教學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81F625-E01E-4B8C-E831-E19CD548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8FEA43-D83F-4345-23E5-1DF319D79D48}"/>
              </a:ext>
            </a:extLst>
          </p:cNvPr>
          <p:cNvSpPr txBox="1"/>
          <p:nvPr/>
        </p:nvSpPr>
        <p:spPr>
          <a:xfrm>
            <a:off x="653143" y="1868198"/>
            <a:ext cx="1091837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以組為單位</a:t>
            </a:r>
            <a:endParaRPr kumimoji="1" lang="en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 err="1">
                <a:ea typeface="Microsoft JhengHei" panose="020B0604030504040204" pitchFamily="34" charset="-120"/>
              </a:rPr>
              <a:t>ChatGPT</a:t>
            </a:r>
            <a:r>
              <a:rPr kumimoji="1" lang="en" altLang="zh-TW" sz="2800" dirty="0">
                <a:ea typeface="Microsoft JhengHei" panose="020B0604030504040204" pitchFamily="34" charset="-120"/>
              </a:rPr>
              <a:t> Plus</a:t>
            </a:r>
            <a:endParaRPr kumimoji="1" lang="zh-TW" altLang="en-US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ea typeface="Microsoft JhengHei" panose="020B0604030504040204" pitchFamily="34" charset="-120"/>
              </a:rPr>
              <a:t>Google </a:t>
            </a:r>
            <a:r>
              <a:rPr kumimoji="1" lang="en" altLang="zh-TW" sz="2800" dirty="0" err="1">
                <a:ea typeface="Microsoft JhengHei" panose="020B0604030504040204" pitchFamily="34" charset="-120"/>
              </a:rPr>
              <a:t>Colab</a:t>
            </a:r>
            <a:r>
              <a:rPr kumimoji="1" lang="en" altLang="zh-TW" sz="2800" dirty="0">
                <a:ea typeface="Microsoft JhengHei" panose="020B0604030504040204" pitchFamily="34" charset="-120"/>
              </a:rPr>
              <a:t> Pro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雲端運算付費服務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 err="1">
                <a:ea typeface="Microsoft JhengHei" panose="020B0604030504040204" pitchFamily="34" charset="-120"/>
              </a:rPr>
              <a:t>OpenAI</a:t>
            </a:r>
            <a:r>
              <a:rPr kumimoji="1" lang="en" altLang="zh-TW" sz="2800" dirty="0">
                <a:ea typeface="Microsoft JhengHei" panose="020B0604030504040204" pitchFamily="34" charset="-120"/>
              </a:rPr>
              <a:t> API</a:t>
            </a:r>
            <a:r>
              <a:rPr kumimoji="1" lang="zh-TW" altLang="en-US" sz="2800">
                <a:ea typeface="Microsoft JhengHei" panose="020B0604030504040204" pitchFamily="34" charset="-120"/>
              </a:rPr>
              <a:t> 呼叫大型語言模型進行生成式服務</a:t>
            </a:r>
            <a:endParaRPr kumimoji="1" lang="zh-TW" altLang="en-US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542821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歡迎來信預約，一定沒問題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自然語言處理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914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D4B0-02E4-793E-FE4E-6D25E074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Venn Diagram about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62D3F16-5A92-A8ED-6785-9DC0A6873461}"/>
              </a:ext>
            </a:extLst>
          </p:cNvPr>
          <p:cNvSpPr txBox="1"/>
          <p:nvPr/>
        </p:nvSpPr>
        <p:spPr>
          <a:xfrm>
            <a:off x="5627055" y="4262400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14" name="圖形 13" descr="聊天泡泡 外框">
            <a:extLst>
              <a:ext uri="{FF2B5EF4-FFF2-40B4-BE49-F238E27FC236}">
                <a16:creationId xmlns:a16="http://schemas.microsoft.com/office/drawing/2014/main" id="{821D2D27-C055-5DBC-C919-6E8D56E2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110" y="4208072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Deep Learning?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start the concepts from machine learning.</a:t>
            </a:r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838202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983230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838202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3274665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702477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725584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663202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86291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896096"/>
            <a:ext cx="1368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Malignant</a:t>
            </a:r>
            <a:endParaRPr kumimoji="1"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405981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Benign</a:t>
            </a:r>
            <a:endParaRPr kumimoji="1" lang="zh-TW" altLang="en-US" sz="2000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5293363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640330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517906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6672800" y="2400777"/>
            <a:ext cx="29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Machine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function!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/>
      <p:bldP spid="19" grpId="0" animBg="1"/>
      <p:bldP spid="23" grpId="0"/>
      <p:bldP spid="24" grpId="0"/>
      <p:bldP spid="26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How about DL in Natural Language Processing?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Positive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Negative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12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Sentiment Analysis (IMDb dataset </a:t>
            </a:r>
            <a:r>
              <a:rPr kumimoji="1" lang="en-US" altLang="zh-TW" sz="2000" b="1" baseline="30000" dirty="0"/>
              <a:t>[1]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5951791"/>
            <a:ext cx="626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[1]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stanfordnlp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imdb</a:t>
            </a:r>
            <a:endParaRPr kumimoji="1" lang="en-US" altLang="zh-TW" dirty="0"/>
          </a:p>
          <a:p>
            <a:r>
              <a:rPr kumimoji="1" lang="en-US" altLang="zh-TW" dirty="0"/>
              <a:t>[2]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wmt</a:t>
            </a:r>
            <a:r>
              <a:rPr kumimoji="1" lang="en-US" altLang="zh-TW" dirty="0"/>
              <a:t>/wmt19/viewer/</a:t>
            </a:r>
            <a:r>
              <a:rPr kumimoji="1" lang="en-US" altLang="zh-TW" dirty="0" err="1"/>
              <a:t>zh-en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38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Translation, EN-ZH (WMT-19 dataset </a:t>
            </a:r>
            <a:r>
              <a:rPr kumimoji="1" lang="en-US" altLang="zh-TW" sz="2000" b="1" baseline="30000" dirty="0"/>
              <a:t>[2]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9" grpId="0" animBg="1"/>
      <p:bldP spid="14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8D103B-E119-C79D-16A1-79D3649D7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Common NLP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6170A5-1B84-3BEF-58FC-7DDD78979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9D08875-A439-962D-F676-FA1038BB3F25}"/>
              </a:ext>
            </a:extLst>
          </p:cNvPr>
          <p:cNvSpPr/>
          <p:nvPr/>
        </p:nvSpPr>
        <p:spPr>
          <a:xfrm>
            <a:off x="1360925" y="2133665"/>
            <a:ext cx="1990846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Text Classification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1FE60FA-E812-9223-28F6-534962316F8D}"/>
              </a:ext>
            </a:extLst>
          </p:cNvPr>
          <p:cNvSpPr/>
          <p:nvPr/>
        </p:nvSpPr>
        <p:spPr>
          <a:xfrm>
            <a:off x="3764600" y="2133665"/>
            <a:ext cx="1990846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Text Generation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11573CC-6F00-32AF-8BA1-4B8397996321}"/>
              </a:ext>
            </a:extLst>
          </p:cNvPr>
          <p:cNvSpPr/>
          <p:nvPr/>
        </p:nvSpPr>
        <p:spPr>
          <a:xfrm>
            <a:off x="1360925" y="3386624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Sentiment Analysis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3AC1423-E301-3F87-10E0-A9FC00404BDE}"/>
              </a:ext>
            </a:extLst>
          </p:cNvPr>
          <p:cNvSpPr/>
          <p:nvPr/>
        </p:nvSpPr>
        <p:spPr>
          <a:xfrm>
            <a:off x="1360925" y="435889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Natural Language Inference (NLI)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4D9B6B-A75A-EC7A-0875-817E3C2D5FCA}"/>
              </a:ext>
            </a:extLst>
          </p:cNvPr>
          <p:cNvSpPr/>
          <p:nvPr/>
        </p:nvSpPr>
        <p:spPr>
          <a:xfrm>
            <a:off x="3764600" y="340832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Machine Translation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6999CA-A0F8-D562-A82A-F55CAF70FA3C}"/>
              </a:ext>
            </a:extLst>
          </p:cNvPr>
          <p:cNvSpPr/>
          <p:nvPr/>
        </p:nvSpPr>
        <p:spPr>
          <a:xfrm>
            <a:off x="3780928" y="435889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Summarization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D505889B-7EE2-F726-4585-F104537EB7D8}"/>
              </a:ext>
            </a:extLst>
          </p:cNvPr>
          <p:cNvSpPr/>
          <p:nvPr/>
        </p:nvSpPr>
        <p:spPr>
          <a:xfrm>
            <a:off x="6168275" y="2133665"/>
            <a:ext cx="1990846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Sequence Tagging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72B09D2-6885-AB02-FD28-F06D158362F0}"/>
              </a:ext>
            </a:extLst>
          </p:cNvPr>
          <p:cNvSpPr/>
          <p:nvPr/>
        </p:nvSpPr>
        <p:spPr>
          <a:xfrm>
            <a:off x="6168275" y="340832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Part-of-speech tagging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908C1BD-30BA-F177-2A7D-3D028CF81D36}"/>
              </a:ext>
            </a:extLst>
          </p:cNvPr>
          <p:cNvSpPr/>
          <p:nvPr/>
        </p:nvSpPr>
        <p:spPr>
          <a:xfrm>
            <a:off x="6168275" y="435889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Named Entity Recognition (NER)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FC28ACA-A7B8-2CD4-468B-CFE688F003FC}"/>
              </a:ext>
            </a:extLst>
          </p:cNvPr>
          <p:cNvSpPr/>
          <p:nvPr/>
        </p:nvSpPr>
        <p:spPr>
          <a:xfrm>
            <a:off x="6168275" y="530946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Word Segmentation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1C1E5A1-E34F-2158-2CAC-D478CE78DD9E}"/>
              </a:ext>
            </a:extLst>
          </p:cNvPr>
          <p:cNvSpPr/>
          <p:nvPr/>
        </p:nvSpPr>
        <p:spPr>
          <a:xfrm>
            <a:off x="3764600" y="530946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Dialogue Generation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DCBAD03-92F0-3286-2C3E-9AD5E3002FE7}"/>
              </a:ext>
            </a:extLst>
          </p:cNvPr>
          <p:cNvSpPr/>
          <p:nvPr/>
        </p:nvSpPr>
        <p:spPr>
          <a:xfrm>
            <a:off x="8622109" y="2133665"/>
            <a:ext cx="1990846" cy="914400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Text Matching</a:t>
            </a:r>
            <a:endParaRPr kumimoji="1" lang="zh-TW" altLang="en-US" sz="2400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1366E7-3474-D7C1-CD10-97B329E2465E}"/>
              </a:ext>
            </a:extLst>
          </p:cNvPr>
          <p:cNvSpPr/>
          <p:nvPr/>
        </p:nvSpPr>
        <p:spPr>
          <a:xfrm>
            <a:off x="8622109" y="3432923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Semantic Textual Similarity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110321E-241C-146B-36A8-76D65BE282E2}"/>
              </a:ext>
            </a:extLst>
          </p:cNvPr>
          <p:cNvSpPr/>
          <p:nvPr/>
        </p:nvSpPr>
        <p:spPr>
          <a:xfrm>
            <a:off x="8622109" y="4358897"/>
            <a:ext cx="1990846" cy="633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Retrieval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81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1309</TotalTime>
  <Words>2899</Words>
  <Application>Microsoft Macintosh PowerPoint</Application>
  <PresentationFormat>寬螢幕</PresentationFormat>
  <Paragraphs>568</Paragraphs>
  <Slides>60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60</vt:i4>
      </vt:variant>
    </vt:vector>
  </HeadingPairs>
  <TitlesOfParts>
    <vt:vector size="67" baseType="lpstr">
      <vt:lpstr>Microsoft JhengHei</vt:lpstr>
      <vt:lpstr>Arial</vt:lpstr>
      <vt:lpstr>Calibri</vt:lpstr>
      <vt:lpstr>Calibri Light</vt:lpstr>
      <vt:lpstr>Cambria Math</vt:lpstr>
      <vt:lpstr>Roboto</vt:lpstr>
      <vt:lpstr>回顧</vt:lpstr>
      <vt:lpstr>Course Website</vt:lpstr>
      <vt:lpstr>人工智慧在自然語言處理與應用 Artificial Intelligence in Natural Language Processing and Applications</vt:lpstr>
      <vt:lpstr>自然語言處理與應用 Natural Language Processing and Applications</vt:lpstr>
      <vt:lpstr>About Me</vt:lpstr>
      <vt:lpstr>Outline</vt:lpstr>
      <vt:lpstr>Venn Diagram about AI, ML, and DL</vt:lpstr>
      <vt:lpstr>What is Deep Learning? </vt:lpstr>
      <vt:lpstr>How about DL in Natural Language Processing? </vt:lpstr>
      <vt:lpstr>Common NLP tasks</vt:lpstr>
      <vt:lpstr>Evolutionary Tree of Large Language Models</vt:lpstr>
      <vt:lpstr>Chinese LLMs</vt:lpstr>
      <vt:lpstr>SuperCLUE Leaderboard</vt:lpstr>
      <vt:lpstr>電腦是如何學習自然語言呢？</vt:lpstr>
      <vt:lpstr>Word Representations</vt:lpstr>
      <vt:lpstr>Word Embeddings (Word2Vec)</vt:lpstr>
      <vt:lpstr>After Training Word Embeddings</vt:lpstr>
      <vt:lpstr>Word Embeddings 視覺化</vt:lpstr>
      <vt:lpstr>Problems of Traditional Word Embeddings</vt:lpstr>
      <vt:lpstr>The Out-of-vocabulary Problem</vt:lpstr>
      <vt:lpstr>Sub-word Tokenization (Byte Pair Encoding)</vt:lpstr>
      <vt:lpstr>Sub-word Tokenization 的好處</vt:lpstr>
      <vt:lpstr>Problems of Traditional Word Embeddings</vt:lpstr>
      <vt:lpstr>The Pre-training then Fine-tuning Paradigm</vt:lpstr>
      <vt:lpstr>Contextual Word Representations (RNN)</vt:lpstr>
      <vt:lpstr>PowerPoint 簡報</vt:lpstr>
      <vt:lpstr>Model Training: Pre-training and Fine-Tuning</vt:lpstr>
      <vt:lpstr>BERT: Bidirectional Encoder Representations from Transformers</vt:lpstr>
      <vt:lpstr>Generative Pre-Training (GPT)</vt:lpstr>
      <vt:lpstr>Training Language Models to Follow Instructions with Human Feedback (ChatGPT)</vt:lpstr>
      <vt:lpstr>InstructGPT: the precursor of ChatGPT</vt:lpstr>
      <vt:lpstr>The Pre-training then Fine-tuning Paradigm</vt:lpstr>
      <vt:lpstr>Main Differences between BERT and ChatGPT</vt:lpstr>
      <vt:lpstr>Why do we need DL in NLP?</vt:lpstr>
      <vt:lpstr>History of Artificial Intelligence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ImageNet Competition</vt:lpstr>
      <vt:lpstr>Growing Trend of GPU Usage during the ImageNet Competition</vt:lpstr>
      <vt:lpstr>AlphaGo vs. Lee Sedol  (2016)</vt:lpstr>
      <vt:lpstr>Growing Sizes of Deep Learning Models</vt:lpstr>
      <vt:lpstr>The Revolution of ChatGPT</vt:lpstr>
      <vt:lpstr>我們這學期要學什麼？</vt:lpstr>
      <vt:lpstr>自然語言處理基本功 (如何表達字詞)</vt:lpstr>
      <vt:lpstr>自然語言處理基本功 (序列模型)</vt:lpstr>
      <vt:lpstr>進階自然語言處理</vt:lpstr>
      <vt:lpstr>自然語言處理應用</vt:lpstr>
      <vt:lpstr>Syllabus</vt:lpstr>
      <vt:lpstr>Scoring</vt:lpstr>
      <vt:lpstr>About the Quizzes</vt:lpstr>
      <vt:lpstr>About the Assignments</vt:lpstr>
      <vt:lpstr>Final Project 是什麼？</vt:lpstr>
      <vt:lpstr>Textbook</vt:lpstr>
      <vt:lpstr>Reference book</vt:lpstr>
      <vt:lpstr>生成式AI融合教學</vt:lpstr>
      <vt:lpstr>Contact Information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142</cp:revision>
  <dcterms:created xsi:type="dcterms:W3CDTF">2025-02-07T09:05:59Z</dcterms:created>
  <dcterms:modified xsi:type="dcterms:W3CDTF">2025-02-17T04:46:34Z</dcterms:modified>
</cp:coreProperties>
</file>